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59" r:id="rId6"/>
    <p:sldId id="263" r:id="rId7"/>
    <p:sldId id="269" r:id="rId8"/>
    <p:sldId id="268" r:id="rId9"/>
    <p:sldId id="264" r:id="rId10"/>
    <p:sldId id="271" r:id="rId11"/>
    <p:sldId id="272" r:id="rId12"/>
    <p:sldId id="273" r:id="rId13"/>
    <p:sldId id="275" r:id="rId14"/>
    <p:sldId id="276" r:id="rId15"/>
    <p:sldId id="270" r:id="rId16"/>
    <p:sldId id="278" r:id="rId17"/>
    <p:sldId id="279" r:id="rId18"/>
    <p:sldId id="280" r:id="rId19"/>
    <p:sldId id="281" r:id="rId20"/>
    <p:sldId id="284" r:id="rId21"/>
    <p:sldId id="282" r:id="rId22"/>
    <p:sldId id="266" r:id="rId23"/>
    <p:sldId id="285" r:id="rId24"/>
    <p:sldId id="287" r:id="rId25"/>
    <p:sldId id="288" r:id="rId26"/>
    <p:sldId id="295" r:id="rId27"/>
    <p:sldId id="289" r:id="rId28"/>
    <p:sldId id="290" r:id="rId29"/>
    <p:sldId id="292" r:id="rId30"/>
    <p:sldId id="291" r:id="rId31"/>
    <p:sldId id="294" r:id="rId32"/>
    <p:sldId id="293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9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891D3-33DF-4BDC-8246-A72432008DD9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3C8A-B4C5-4D63-BED0-522C2F24F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4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891D3-33DF-4BDC-8246-A72432008DD9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3C8A-B4C5-4D63-BED0-522C2F24F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39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891D3-33DF-4BDC-8246-A72432008DD9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3C8A-B4C5-4D63-BED0-522C2F24F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1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891D3-33DF-4BDC-8246-A72432008DD9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3C8A-B4C5-4D63-BED0-522C2F24F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62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891D3-33DF-4BDC-8246-A72432008DD9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3C8A-B4C5-4D63-BED0-522C2F24F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40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891D3-33DF-4BDC-8246-A72432008DD9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3C8A-B4C5-4D63-BED0-522C2F24F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40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891D3-33DF-4BDC-8246-A72432008DD9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3C8A-B4C5-4D63-BED0-522C2F24F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75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891D3-33DF-4BDC-8246-A72432008DD9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3C8A-B4C5-4D63-BED0-522C2F24F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86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891D3-33DF-4BDC-8246-A72432008DD9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3C8A-B4C5-4D63-BED0-522C2F24F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30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891D3-33DF-4BDC-8246-A72432008DD9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3C8A-B4C5-4D63-BED0-522C2F24F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01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891D3-33DF-4BDC-8246-A72432008DD9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3C8A-B4C5-4D63-BED0-522C2F24F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19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891D3-33DF-4BDC-8246-A72432008DD9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B3C8A-B4C5-4D63-BED0-522C2F24F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62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tiff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Reliable Real-time Lip Reading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066800"/>
          </a:xfrm>
        </p:spPr>
        <p:txBody>
          <a:bodyPr/>
          <a:lstStyle/>
          <a:p>
            <a:r>
              <a:rPr lang="en-US" dirty="0" smtClean="0"/>
              <a:t>with no sound and minimal 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2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9050" y="5905500"/>
            <a:ext cx="3810000" cy="190500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90600" y="1675805"/>
            <a:ext cx="7239000" cy="3875736"/>
            <a:chOff x="990600" y="1675805"/>
            <a:chExt cx="7239000" cy="3875736"/>
          </a:xfrm>
        </p:grpSpPr>
        <p:pic>
          <p:nvPicPr>
            <p:cNvPr id="7170" name="Picture 2" descr="https://www.otexts.org/sites/default/files/fpp/images/nnet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1828800"/>
              <a:ext cx="7239000" cy="3722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028825" y="1675805"/>
              <a:ext cx="121920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00500" y="1828205"/>
              <a:ext cx="121920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19800" y="1675805"/>
              <a:ext cx="121920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09601" y="2721770"/>
            <a:ext cx="14287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1025" y="3407391"/>
            <a:ext cx="14287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1025" y="4114800"/>
            <a:ext cx="14287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7701" y="4905210"/>
            <a:ext cx="14287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5715000" y="1305865"/>
            <a:ext cx="2190686" cy="1533480"/>
            <a:chOff x="4724400" y="1269825"/>
            <a:chExt cx="2190686" cy="1533480"/>
          </a:xfrm>
        </p:grpSpPr>
        <p:pic>
          <p:nvPicPr>
            <p:cNvPr id="16386" name="Picture 2" descr="http://cdn-ak.b.st-hatena.com/entryimage/271562868-1447911431_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1269825"/>
              <a:ext cx="2190686" cy="1533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4724400" y="1269825"/>
              <a:ext cx="2190686" cy="153348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4114801" y="2825031"/>
            <a:ext cx="1104900" cy="90552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4114801" y="1305865"/>
            <a:ext cx="1600199" cy="153348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219701" y="2839345"/>
            <a:ext cx="2685985" cy="891211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590550" y="135230"/>
            <a:ext cx="8229600" cy="1143000"/>
          </a:xfrm>
        </p:spPr>
        <p:txBody>
          <a:bodyPr/>
          <a:lstStyle/>
          <a:p>
            <a:r>
              <a:rPr lang="en-US" dirty="0" smtClean="0"/>
              <a:t>Neural 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8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 can Implement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9050" y="5905500"/>
            <a:ext cx="3810000" cy="190500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238250" y="1675805"/>
            <a:ext cx="7239000" cy="3875736"/>
            <a:chOff x="990600" y="1675805"/>
            <a:chExt cx="7239000" cy="3875736"/>
          </a:xfrm>
        </p:grpSpPr>
        <p:pic>
          <p:nvPicPr>
            <p:cNvPr id="7170" name="Picture 2" descr="https://www.otexts.org/sites/default/files/fpp/images/nnet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1828800"/>
              <a:ext cx="7239000" cy="3722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028825" y="1675805"/>
              <a:ext cx="121920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00500" y="1828205"/>
              <a:ext cx="121920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19800" y="1675805"/>
              <a:ext cx="121920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09625" y="2633486"/>
            <a:ext cx="14287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Dark red color splotch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199" y="3407391"/>
            <a:ext cx="220027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Vertical gradients on white/red boundary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8675" y="4114800"/>
            <a:ext cx="14287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5351" y="4905210"/>
            <a:ext cx="14287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27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 can Implement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9050" y="5905500"/>
            <a:ext cx="3810000" cy="190500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238250" y="1675805"/>
            <a:ext cx="7239000" cy="3875736"/>
            <a:chOff x="990600" y="1675805"/>
            <a:chExt cx="7239000" cy="3875736"/>
          </a:xfrm>
        </p:grpSpPr>
        <p:pic>
          <p:nvPicPr>
            <p:cNvPr id="7170" name="Picture 2" descr="https://www.otexts.org/sites/default/files/fpp/images/nnet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1828800"/>
              <a:ext cx="7239000" cy="3722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028825" y="1675805"/>
              <a:ext cx="121920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00500" y="1828205"/>
              <a:ext cx="121920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19800" y="1675805"/>
              <a:ext cx="121920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09625" y="2633486"/>
            <a:ext cx="14287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Dark red color splotch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199" y="3407391"/>
            <a:ext cx="220027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Vertical gradients on white/red boundary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8675" y="4114800"/>
            <a:ext cx="14287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5351" y="4905210"/>
            <a:ext cx="14287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200400" y="2982009"/>
            <a:ext cx="1447800" cy="323166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143250" y="3407391"/>
            <a:ext cx="1504950" cy="263729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86175" y="3169923"/>
            <a:ext cx="895350" cy="369332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“and”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05400" y="2497261"/>
            <a:ext cx="9906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Mouth is open </a:t>
            </a:r>
          </a:p>
        </p:txBody>
      </p:sp>
    </p:spTree>
    <p:extLst>
      <p:ext uri="{BB962C8B-B14F-4D97-AF65-F5344CB8AC3E}">
        <p14:creationId xmlns:p14="http://schemas.microsoft.com/office/powerpoint/2010/main" val="260900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 can Implement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9050" y="5905500"/>
            <a:ext cx="3810000" cy="190500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238250" y="1675805"/>
            <a:ext cx="7239000" cy="3875736"/>
            <a:chOff x="990600" y="1675805"/>
            <a:chExt cx="7239000" cy="3875736"/>
          </a:xfrm>
        </p:grpSpPr>
        <p:pic>
          <p:nvPicPr>
            <p:cNvPr id="7170" name="Picture 2" descr="https://www.otexts.org/sites/default/files/fpp/images/nnet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1828800"/>
              <a:ext cx="7239000" cy="3722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028825" y="1675805"/>
              <a:ext cx="121920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00500" y="1828205"/>
              <a:ext cx="121920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19800" y="1675805"/>
              <a:ext cx="121920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09625" y="2633486"/>
            <a:ext cx="14287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Dark red color splotch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199" y="3407391"/>
            <a:ext cx="220027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Vertical gradients on white/red boundary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8675" y="4114800"/>
            <a:ext cx="14287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5351" y="4905210"/>
            <a:ext cx="14287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200400" y="2982009"/>
            <a:ext cx="1447800" cy="323166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143250" y="3407391"/>
            <a:ext cx="1504950" cy="263729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86175" y="3169923"/>
            <a:ext cx="895350" cy="369332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“and”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05400" y="2497261"/>
            <a:ext cx="9906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Mouth is open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10175" y="5105400"/>
            <a:ext cx="14668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Corners of mouth raised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143250" y="3820209"/>
            <a:ext cx="1581150" cy="980391"/>
          </a:xfrm>
          <a:prstGeom prst="straightConnector1">
            <a:avLst/>
          </a:prstGeom>
          <a:ln w="31750">
            <a:tailEnd type="arrow"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200400" y="4962525"/>
            <a:ext cx="1466850" cy="275376"/>
          </a:xfrm>
          <a:prstGeom prst="straightConnector1">
            <a:avLst/>
          </a:prstGeom>
          <a:ln w="31750">
            <a:tailEnd type="arrow"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162550" y="3409180"/>
            <a:ext cx="1514475" cy="64454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210175" y="4206122"/>
            <a:ext cx="1466850" cy="59447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03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 can Implement Logic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238250" y="1675805"/>
            <a:ext cx="7239000" cy="3875736"/>
            <a:chOff x="990600" y="1675805"/>
            <a:chExt cx="7239000" cy="3875736"/>
          </a:xfrm>
        </p:grpSpPr>
        <p:pic>
          <p:nvPicPr>
            <p:cNvPr id="7170" name="Picture 2" descr="https://www.otexts.org/sites/default/files/fpp/images/nnet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1828800"/>
              <a:ext cx="7239000" cy="3722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028825" y="1675805"/>
              <a:ext cx="121920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00500" y="1828205"/>
              <a:ext cx="121920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19800" y="1675805"/>
              <a:ext cx="121920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09625" y="2633486"/>
            <a:ext cx="14287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Dark red color splotch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199" y="3407391"/>
            <a:ext cx="220027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Vertical gradients on white/red boundary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8675" y="4114800"/>
            <a:ext cx="14287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5351" y="4905210"/>
            <a:ext cx="14287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200400" y="2982009"/>
            <a:ext cx="1447800" cy="323166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143250" y="3407391"/>
            <a:ext cx="1504950" cy="263729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86175" y="3169923"/>
            <a:ext cx="895350" cy="369332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“and”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05400" y="2497261"/>
            <a:ext cx="9906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Mouth is open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10175" y="5105400"/>
            <a:ext cx="14668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Corners of mouth raised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143250" y="3820209"/>
            <a:ext cx="1581150" cy="980391"/>
          </a:xfrm>
          <a:prstGeom prst="straightConnector1">
            <a:avLst/>
          </a:prstGeom>
          <a:ln w="31750">
            <a:tailEnd type="arrow"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200400" y="4962525"/>
            <a:ext cx="1466850" cy="275376"/>
          </a:xfrm>
          <a:prstGeom prst="straightConnector1">
            <a:avLst/>
          </a:prstGeom>
          <a:ln w="31750">
            <a:tailEnd type="arrow"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162550" y="3409180"/>
            <a:ext cx="1514475" cy="64454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210175" y="4206122"/>
            <a:ext cx="1466850" cy="59447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19680361">
            <a:off x="-216650" y="1943259"/>
            <a:ext cx="2428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Local Pixel-level </a:t>
            </a:r>
            <a:endParaRPr lang="en-US" sz="2400" dirty="0" smtClean="0">
              <a:solidFill>
                <a:srgbClr val="FF0000"/>
              </a:solidFill>
            </a:endParaRP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Information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19680361">
            <a:off x="4056693" y="1400380"/>
            <a:ext cx="2407862" cy="1190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Image-wide and more abstract descriptions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10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162"/>
            <a:ext cx="8229600" cy="12652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Variational </a:t>
            </a:r>
            <a:r>
              <a:rPr lang="en-US" dirty="0" smtClean="0">
                <a:solidFill>
                  <a:schemeClr val="accent4"/>
                </a:solidFill>
              </a:rPr>
              <a:t>Convolution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Neural Net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Autoencoder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7410" name="Picture 2" descr="http://ufldl.stanford.edu/tutorial/images/Cnn_lay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668" y="1981200"/>
            <a:ext cx="52578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81600" y="3733801"/>
            <a:ext cx="9906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Input Layer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35398" y="2667000"/>
            <a:ext cx="9906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Hidden Layer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35691" y="1447800"/>
            <a:ext cx="990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84730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652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Variational Convolution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Neural Net </a:t>
            </a:r>
            <a:r>
              <a:rPr lang="en-US" dirty="0" err="1" smtClean="0"/>
              <a:t>Autoencoder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8434" name="Picture 2" descr="Autoencoder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3276600"/>
            <a:ext cx="692467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95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652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Variational Convolution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Neural Net </a:t>
            </a:r>
            <a:r>
              <a:rPr lang="en-US" dirty="0" err="1" smtClean="0"/>
              <a:t>Autoencoder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8434" name="Picture 2" descr="Autoencoder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3276600"/>
            <a:ext cx="692467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cgs567\Documents\Classes\EE371R\ClassProject\151027 face_detection_mild conditions - cr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98" y="3962400"/>
            <a:ext cx="1679713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cgs567\Documents\Classes\EE371R\ClassProject\151027 face_detection_mild conditions - cr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039" y="3962400"/>
            <a:ext cx="1679713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468376" y="5184540"/>
            <a:ext cx="207957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80160" y="2896969"/>
            <a:ext cx="207957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18436" name="Picture 4" descr="C:\Users\cgs567\Documents\Classes\EE371R\ClassProject\vector image re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98" y="1627981"/>
            <a:ext cx="768697" cy="191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 rot="20616795">
            <a:off x="2682306" y="5397277"/>
            <a:ext cx="1572140" cy="633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Encode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956860">
            <a:off x="4635179" y="5435884"/>
            <a:ext cx="1572140" cy="633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3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652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Variational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Convolution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Neural Net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Autoencoder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8434" name="Picture 2" descr="Autoencoder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3276600"/>
            <a:ext cx="692467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cgs567\Documents\Classes\EE371R\ClassProject\151027 face_detection_mild conditions - cr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98" y="3962400"/>
            <a:ext cx="1679713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cgs567\Documents\Classes\EE371R\ClassProject\151027 face_detection_mild conditions - cr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039" y="3962400"/>
            <a:ext cx="1679713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468376" y="5184540"/>
            <a:ext cx="207957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80160" y="2896969"/>
            <a:ext cx="207957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18436" name="Picture 4" descr="C:\Users\cgs567\Documents\Classes\EE371R\ClassProject\vector image re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98" y="1627981"/>
            <a:ext cx="768697" cy="191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 rot="21344875">
                <a:off x="5129222" y="1797232"/>
                <a:ext cx="17585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/>
                          <a:ea typeface="Cambria Math"/>
                        </a:rPr>
                        <m:t>~    </m:t>
                      </m:r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40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44875">
                <a:off x="5129222" y="1797232"/>
                <a:ext cx="1758594" cy="707886"/>
              </a:xfrm>
              <a:prstGeom prst="rect">
                <a:avLst/>
              </a:prstGeom>
              <a:blipFill rotWithShape="1">
                <a:blip r:embed="rId5"/>
                <a:stretch>
                  <a:fillRect r="-29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1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Step 1: Detect and Crop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57400" y="1981200"/>
            <a:ext cx="5095362" cy="3724028"/>
            <a:chOff x="1397976" y="1657094"/>
            <a:chExt cx="4926624" cy="3600706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7976" y="1980260"/>
              <a:ext cx="4367970" cy="3277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514600" y="1657094"/>
              <a:ext cx="190500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</p:txBody>
        </p:sp>
        <p:sp>
          <p:nvSpPr>
            <p:cNvPr id="4" name="Oval 3"/>
            <p:cNvSpPr/>
            <p:nvPr/>
          </p:nvSpPr>
          <p:spPr>
            <a:xfrm rot="16200000">
              <a:off x="3695700" y="1253331"/>
              <a:ext cx="1676400" cy="3581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38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wasn’t quite sure what to do with this birthday present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4253457" y="3859731"/>
            <a:ext cx="1983714" cy="1399787"/>
          </a:xfrm>
          <a:custGeom>
            <a:avLst/>
            <a:gdLst>
              <a:gd name="connsiteX0" fmla="*/ 1329196 w 1983714"/>
              <a:gd name="connsiteY0" fmla="*/ 0 h 1399787"/>
              <a:gd name="connsiteX1" fmla="*/ 1127065 w 1983714"/>
              <a:gd name="connsiteY1" fmla="*/ 115503 h 1399787"/>
              <a:gd name="connsiteX2" fmla="*/ 588050 w 1983714"/>
              <a:gd name="connsiteY2" fmla="*/ 433136 h 1399787"/>
              <a:gd name="connsiteX3" fmla="*/ 395545 w 1983714"/>
              <a:gd name="connsiteY3" fmla="*/ 500513 h 1399787"/>
              <a:gd name="connsiteX4" fmla="*/ 251166 w 1983714"/>
              <a:gd name="connsiteY4" fmla="*/ 558265 h 1399787"/>
              <a:gd name="connsiteX5" fmla="*/ 10535 w 1983714"/>
              <a:gd name="connsiteY5" fmla="*/ 673768 h 1399787"/>
              <a:gd name="connsiteX6" fmla="*/ 909 w 1983714"/>
              <a:gd name="connsiteY6" fmla="*/ 683393 h 1399787"/>
              <a:gd name="connsiteX7" fmla="*/ 539924 w 1983714"/>
              <a:gd name="connsiteY7" fmla="*/ 433136 h 1399787"/>
              <a:gd name="connsiteX8" fmla="*/ 665052 w 1983714"/>
              <a:gd name="connsiteY8" fmla="*/ 385010 h 1399787"/>
              <a:gd name="connsiteX9" fmla="*/ 770930 w 1983714"/>
              <a:gd name="connsiteY9" fmla="*/ 356134 h 1399787"/>
              <a:gd name="connsiteX10" fmla="*/ 876808 w 1983714"/>
              <a:gd name="connsiteY10" fmla="*/ 336884 h 1399787"/>
              <a:gd name="connsiteX11" fmla="*/ 992311 w 1983714"/>
              <a:gd name="connsiteY11" fmla="*/ 298383 h 1399787"/>
              <a:gd name="connsiteX12" fmla="*/ 953810 w 1983714"/>
              <a:gd name="connsiteY12" fmla="*/ 375385 h 1399787"/>
              <a:gd name="connsiteX13" fmla="*/ 924935 w 1983714"/>
              <a:gd name="connsiteY13" fmla="*/ 404261 h 1399787"/>
              <a:gd name="connsiteX14" fmla="*/ 905684 w 1983714"/>
              <a:gd name="connsiteY14" fmla="*/ 442762 h 1399787"/>
              <a:gd name="connsiteX15" fmla="*/ 973061 w 1983714"/>
              <a:gd name="connsiteY15" fmla="*/ 433136 h 1399787"/>
              <a:gd name="connsiteX16" fmla="*/ 1155941 w 1983714"/>
              <a:gd name="connsiteY16" fmla="*/ 336884 h 1399787"/>
              <a:gd name="connsiteX17" fmla="*/ 1512076 w 1983714"/>
              <a:gd name="connsiteY17" fmla="*/ 182880 h 1399787"/>
              <a:gd name="connsiteX18" fmla="*/ 1617954 w 1983714"/>
              <a:gd name="connsiteY18" fmla="*/ 173254 h 1399787"/>
              <a:gd name="connsiteX19" fmla="*/ 1617954 w 1983714"/>
              <a:gd name="connsiteY19" fmla="*/ 279132 h 1399787"/>
              <a:gd name="connsiteX20" fmla="*/ 1309945 w 1983714"/>
              <a:gd name="connsiteY20" fmla="*/ 529389 h 1399787"/>
              <a:gd name="connsiteX21" fmla="*/ 953810 w 1983714"/>
              <a:gd name="connsiteY21" fmla="*/ 770021 h 1399787"/>
              <a:gd name="connsiteX22" fmla="*/ 780556 w 1983714"/>
              <a:gd name="connsiteY22" fmla="*/ 866273 h 1399787"/>
              <a:gd name="connsiteX23" fmla="*/ 790181 w 1983714"/>
              <a:gd name="connsiteY23" fmla="*/ 827772 h 1399787"/>
              <a:gd name="connsiteX24" fmla="*/ 751680 w 1983714"/>
              <a:gd name="connsiteY24" fmla="*/ 856648 h 1399787"/>
              <a:gd name="connsiteX25" fmla="*/ 578425 w 1983714"/>
              <a:gd name="connsiteY25" fmla="*/ 991402 h 1399787"/>
              <a:gd name="connsiteX26" fmla="*/ 520674 w 1983714"/>
              <a:gd name="connsiteY26" fmla="*/ 1020277 h 1399787"/>
              <a:gd name="connsiteX27" fmla="*/ 616926 w 1983714"/>
              <a:gd name="connsiteY27" fmla="*/ 943275 h 1399787"/>
              <a:gd name="connsiteX28" fmla="*/ 828682 w 1983714"/>
              <a:gd name="connsiteY28" fmla="*/ 770021 h 1399787"/>
              <a:gd name="connsiteX29" fmla="*/ 1030812 w 1983714"/>
              <a:gd name="connsiteY29" fmla="*/ 664143 h 1399787"/>
              <a:gd name="connsiteX30" fmla="*/ 1011562 w 1983714"/>
              <a:gd name="connsiteY30" fmla="*/ 702644 h 1399787"/>
              <a:gd name="connsiteX31" fmla="*/ 1078939 w 1983714"/>
              <a:gd name="connsiteY31" fmla="*/ 683393 h 1399787"/>
              <a:gd name="connsiteX32" fmla="*/ 1001937 w 1983714"/>
              <a:gd name="connsiteY32" fmla="*/ 731520 h 1399787"/>
              <a:gd name="connsiteX33" fmla="*/ 578425 w 1983714"/>
              <a:gd name="connsiteY33" fmla="*/ 962526 h 1399787"/>
              <a:gd name="connsiteX34" fmla="*/ 212665 w 1983714"/>
              <a:gd name="connsiteY34" fmla="*/ 1174282 h 1399787"/>
              <a:gd name="connsiteX35" fmla="*/ 116412 w 1983714"/>
              <a:gd name="connsiteY35" fmla="*/ 1222408 h 1399787"/>
              <a:gd name="connsiteX36" fmla="*/ 260791 w 1983714"/>
              <a:gd name="connsiteY36" fmla="*/ 1135781 h 1399787"/>
              <a:gd name="connsiteX37" fmla="*/ 405170 w 1983714"/>
              <a:gd name="connsiteY37" fmla="*/ 1029903 h 1399787"/>
              <a:gd name="connsiteX38" fmla="*/ 588050 w 1983714"/>
              <a:gd name="connsiteY38" fmla="*/ 914400 h 1399787"/>
              <a:gd name="connsiteX39" fmla="*/ 847932 w 1983714"/>
              <a:gd name="connsiteY39" fmla="*/ 731520 h 1399787"/>
              <a:gd name="connsiteX40" fmla="*/ 684303 w 1983714"/>
              <a:gd name="connsiteY40" fmla="*/ 914400 h 1399787"/>
              <a:gd name="connsiteX41" fmla="*/ 616926 w 1983714"/>
              <a:gd name="connsiteY41" fmla="*/ 972151 h 1399787"/>
              <a:gd name="connsiteX42" fmla="*/ 588050 w 1983714"/>
              <a:gd name="connsiteY42" fmla="*/ 1029903 h 1399787"/>
              <a:gd name="connsiteX43" fmla="*/ 665052 w 1983714"/>
              <a:gd name="connsiteY43" fmla="*/ 1001027 h 1399787"/>
              <a:gd name="connsiteX44" fmla="*/ 828682 w 1983714"/>
              <a:gd name="connsiteY44" fmla="*/ 914400 h 1399787"/>
              <a:gd name="connsiteX45" fmla="*/ 1223318 w 1983714"/>
              <a:gd name="connsiteY45" fmla="*/ 644892 h 1399787"/>
              <a:gd name="connsiteX46" fmla="*/ 1463949 w 1983714"/>
              <a:gd name="connsiteY46" fmla="*/ 519764 h 1399787"/>
              <a:gd name="connsiteX47" fmla="*/ 1271444 w 1983714"/>
              <a:gd name="connsiteY47" fmla="*/ 712269 h 1399787"/>
              <a:gd name="connsiteX48" fmla="*/ 1078939 w 1983714"/>
              <a:gd name="connsiteY48" fmla="*/ 837397 h 1399787"/>
              <a:gd name="connsiteX49" fmla="*/ 886434 w 1983714"/>
              <a:gd name="connsiteY49" fmla="*/ 981776 h 1399787"/>
              <a:gd name="connsiteX50" fmla="*/ 924935 w 1983714"/>
              <a:gd name="connsiteY50" fmla="*/ 1001027 h 1399787"/>
              <a:gd name="connsiteX51" fmla="*/ 1021187 w 1983714"/>
              <a:gd name="connsiteY51" fmla="*/ 943275 h 1399787"/>
              <a:gd name="connsiteX52" fmla="*/ 1117440 w 1983714"/>
              <a:gd name="connsiteY52" fmla="*/ 875898 h 1399787"/>
              <a:gd name="connsiteX53" fmla="*/ 1194442 w 1983714"/>
              <a:gd name="connsiteY53" fmla="*/ 837397 h 1399787"/>
              <a:gd name="connsiteX54" fmla="*/ 847932 w 1983714"/>
              <a:gd name="connsiteY54" fmla="*/ 1106905 h 1399787"/>
              <a:gd name="connsiteX55" fmla="*/ 799806 w 1983714"/>
              <a:gd name="connsiteY55" fmla="*/ 1145406 h 1399787"/>
              <a:gd name="connsiteX56" fmla="*/ 770930 w 1983714"/>
              <a:gd name="connsiteY56" fmla="*/ 1164656 h 1399787"/>
              <a:gd name="connsiteX57" fmla="*/ 963436 w 1983714"/>
              <a:gd name="connsiteY57" fmla="*/ 1039528 h 1399787"/>
              <a:gd name="connsiteX58" fmla="*/ 1117440 w 1983714"/>
              <a:gd name="connsiteY58" fmla="*/ 933650 h 1399787"/>
              <a:gd name="connsiteX59" fmla="*/ 1088564 w 1983714"/>
              <a:gd name="connsiteY59" fmla="*/ 952901 h 1399787"/>
              <a:gd name="connsiteX60" fmla="*/ 992311 w 1983714"/>
              <a:gd name="connsiteY60" fmla="*/ 1020277 h 1399787"/>
              <a:gd name="connsiteX61" fmla="*/ 982686 w 1983714"/>
              <a:gd name="connsiteY61" fmla="*/ 1049153 h 1399787"/>
              <a:gd name="connsiteX62" fmla="*/ 1050063 w 1983714"/>
              <a:gd name="connsiteY62" fmla="*/ 1020277 h 1399787"/>
              <a:gd name="connsiteX63" fmla="*/ 1117440 w 1983714"/>
              <a:gd name="connsiteY63" fmla="*/ 972151 h 1399787"/>
              <a:gd name="connsiteX64" fmla="*/ 1184817 w 1983714"/>
              <a:gd name="connsiteY64" fmla="*/ 933650 h 1399787"/>
              <a:gd name="connsiteX65" fmla="*/ 1213692 w 1983714"/>
              <a:gd name="connsiteY65" fmla="*/ 943275 h 1399787"/>
              <a:gd name="connsiteX66" fmla="*/ 1117440 w 1983714"/>
              <a:gd name="connsiteY66" fmla="*/ 1078029 h 1399787"/>
              <a:gd name="connsiteX67" fmla="*/ 1030812 w 1983714"/>
              <a:gd name="connsiteY67" fmla="*/ 1155031 h 1399787"/>
              <a:gd name="connsiteX68" fmla="*/ 790181 w 1983714"/>
              <a:gd name="connsiteY68" fmla="*/ 1309035 h 1399787"/>
              <a:gd name="connsiteX69" fmla="*/ 732429 w 1983714"/>
              <a:gd name="connsiteY69" fmla="*/ 1357162 h 1399787"/>
              <a:gd name="connsiteX70" fmla="*/ 693928 w 1983714"/>
              <a:gd name="connsiteY70" fmla="*/ 1395663 h 1399787"/>
              <a:gd name="connsiteX71" fmla="*/ 751680 w 1983714"/>
              <a:gd name="connsiteY71" fmla="*/ 1376412 h 1399787"/>
              <a:gd name="connsiteX72" fmla="*/ 896059 w 1983714"/>
              <a:gd name="connsiteY72" fmla="*/ 1270534 h 1399787"/>
              <a:gd name="connsiteX73" fmla="*/ 1011562 w 1983714"/>
              <a:gd name="connsiteY73" fmla="*/ 1174282 h 1399787"/>
              <a:gd name="connsiteX74" fmla="*/ 1107815 w 1983714"/>
              <a:gd name="connsiteY74" fmla="*/ 1126155 h 1399787"/>
              <a:gd name="connsiteX75" fmla="*/ 1194442 w 1983714"/>
              <a:gd name="connsiteY75" fmla="*/ 1097280 h 1399787"/>
              <a:gd name="connsiteX76" fmla="*/ 1175191 w 1983714"/>
              <a:gd name="connsiteY76" fmla="*/ 1164656 h 1399787"/>
              <a:gd name="connsiteX77" fmla="*/ 1213692 w 1983714"/>
              <a:gd name="connsiteY77" fmla="*/ 1155031 h 1399787"/>
              <a:gd name="connsiteX78" fmla="*/ 1338821 w 1983714"/>
              <a:gd name="connsiteY78" fmla="*/ 1068404 h 1399787"/>
              <a:gd name="connsiteX79" fmla="*/ 1425448 w 1983714"/>
              <a:gd name="connsiteY79" fmla="*/ 1010652 h 1399787"/>
              <a:gd name="connsiteX80" fmla="*/ 1531326 w 1983714"/>
              <a:gd name="connsiteY80" fmla="*/ 952901 h 1399787"/>
              <a:gd name="connsiteX81" fmla="*/ 1781583 w 1983714"/>
              <a:gd name="connsiteY81" fmla="*/ 808522 h 1399787"/>
              <a:gd name="connsiteX82" fmla="*/ 1868210 w 1983714"/>
              <a:gd name="connsiteY82" fmla="*/ 779646 h 1399787"/>
              <a:gd name="connsiteX83" fmla="*/ 1906711 w 1983714"/>
              <a:gd name="connsiteY83" fmla="*/ 770021 h 1399787"/>
              <a:gd name="connsiteX84" fmla="*/ 1983714 w 1983714"/>
              <a:gd name="connsiteY84" fmla="*/ 770021 h 1399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983714" h="1399787">
                <a:moveTo>
                  <a:pt x="1329196" y="0"/>
                </a:moveTo>
                <a:cubicBezTo>
                  <a:pt x="1185068" y="20589"/>
                  <a:pt x="1330522" y="-11658"/>
                  <a:pt x="1127065" y="115503"/>
                </a:cubicBezTo>
                <a:cubicBezTo>
                  <a:pt x="983250" y="205388"/>
                  <a:pt x="753039" y="358141"/>
                  <a:pt x="588050" y="433136"/>
                </a:cubicBezTo>
                <a:cubicBezTo>
                  <a:pt x="526159" y="461268"/>
                  <a:pt x="459276" y="476841"/>
                  <a:pt x="395545" y="500513"/>
                </a:cubicBezTo>
                <a:cubicBezTo>
                  <a:pt x="346955" y="518561"/>
                  <a:pt x="298434" y="536994"/>
                  <a:pt x="251166" y="558265"/>
                </a:cubicBezTo>
                <a:cubicBezTo>
                  <a:pt x="170031" y="594776"/>
                  <a:pt x="73451" y="610859"/>
                  <a:pt x="10535" y="673768"/>
                </a:cubicBezTo>
                <a:cubicBezTo>
                  <a:pt x="7326" y="676976"/>
                  <a:pt x="-3114" y="685492"/>
                  <a:pt x="909" y="683393"/>
                </a:cubicBezTo>
                <a:cubicBezTo>
                  <a:pt x="294860" y="530028"/>
                  <a:pt x="186289" y="579203"/>
                  <a:pt x="539924" y="433136"/>
                </a:cubicBezTo>
                <a:cubicBezTo>
                  <a:pt x="581227" y="416076"/>
                  <a:pt x="621939" y="396768"/>
                  <a:pt x="665052" y="385010"/>
                </a:cubicBezTo>
                <a:cubicBezTo>
                  <a:pt x="700345" y="375385"/>
                  <a:pt x="735258" y="364241"/>
                  <a:pt x="770930" y="356134"/>
                </a:cubicBezTo>
                <a:cubicBezTo>
                  <a:pt x="805909" y="348184"/>
                  <a:pt x="842098" y="345939"/>
                  <a:pt x="876808" y="336884"/>
                </a:cubicBezTo>
                <a:cubicBezTo>
                  <a:pt x="916077" y="326640"/>
                  <a:pt x="992311" y="298383"/>
                  <a:pt x="992311" y="298383"/>
                </a:cubicBezTo>
                <a:cubicBezTo>
                  <a:pt x="979477" y="324050"/>
                  <a:pt x="969217" y="351174"/>
                  <a:pt x="953810" y="375385"/>
                </a:cubicBezTo>
                <a:cubicBezTo>
                  <a:pt x="946502" y="386869"/>
                  <a:pt x="932847" y="393184"/>
                  <a:pt x="924935" y="404261"/>
                </a:cubicBezTo>
                <a:cubicBezTo>
                  <a:pt x="916595" y="415937"/>
                  <a:pt x="893380" y="435380"/>
                  <a:pt x="905684" y="442762"/>
                </a:cubicBezTo>
                <a:cubicBezTo>
                  <a:pt x="925138" y="454434"/>
                  <a:pt x="950602" y="436345"/>
                  <a:pt x="973061" y="433136"/>
                </a:cubicBezTo>
                <a:lnTo>
                  <a:pt x="1155941" y="336884"/>
                </a:lnTo>
                <a:cubicBezTo>
                  <a:pt x="1303427" y="259044"/>
                  <a:pt x="1345291" y="225921"/>
                  <a:pt x="1512076" y="182880"/>
                </a:cubicBezTo>
                <a:cubicBezTo>
                  <a:pt x="1546390" y="174025"/>
                  <a:pt x="1582661" y="176463"/>
                  <a:pt x="1617954" y="173254"/>
                </a:cubicBezTo>
                <a:cubicBezTo>
                  <a:pt x="1667248" y="197902"/>
                  <a:pt x="1700756" y="198630"/>
                  <a:pt x="1617954" y="279132"/>
                </a:cubicBezTo>
                <a:cubicBezTo>
                  <a:pt x="1523105" y="371346"/>
                  <a:pt x="1419556" y="455327"/>
                  <a:pt x="1309945" y="529389"/>
                </a:cubicBezTo>
                <a:cubicBezTo>
                  <a:pt x="1191233" y="609600"/>
                  <a:pt x="1084238" y="710736"/>
                  <a:pt x="953810" y="770021"/>
                </a:cubicBezTo>
                <a:cubicBezTo>
                  <a:pt x="822806" y="829568"/>
                  <a:pt x="879478" y="795614"/>
                  <a:pt x="780556" y="866273"/>
                </a:cubicBezTo>
                <a:cubicBezTo>
                  <a:pt x="783764" y="853439"/>
                  <a:pt x="802731" y="831955"/>
                  <a:pt x="790181" y="827772"/>
                </a:cubicBezTo>
                <a:cubicBezTo>
                  <a:pt x="774962" y="822699"/>
                  <a:pt x="764207" y="846627"/>
                  <a:pt x="751680" y="856648"/>
                </a:cubicBezTo>
                <a:cubicBezTo>
                  <a:pt x="704397" y="894474"/>
                  <a:pt x="634514" y="956886"/>
                  <a:pt x="578425" y="991402"/>
                </a:cubicBezTo>
                <a:cubicBezTo>
                  <a:pt x="560095" y="1002682"/>
                  <a:pt x="539924" y="1010652"/>
                  <a:pt x="520674" y="1020277"/>
                </a:cubicBezTo>
                <a:cubicBezTo>
                  <a:pt x="567081" y="950666"/>
                  <a:pt x="502987" y="1038224"/>
                  <a:pt x="616926" y="943275"/>
                </a:cubicBezTo>
                <a:cubicBezTo>
                  <a:pt x="776308" y="810457"/>
                  <a:pt x="644414" y="876115"/>
                  <a:pt x="828682" y="770021"/>
                </a:cubicBezTo>
                <a:cubicBezTo>
                  <a:pt x="894598" y="732069"/>
                  <a:pt x="1030812" y="664143"/>
                  <a:pt x="1030812" y="664143"/>
                </a:cubicBezTo>
                <a:cubicBezTo>
                  <a:pt x="1024395" y="676977"/>
                  <a:pt x="998240" y="697315"/>
                  <a:pt x="1011562" y="702644"/>
                </a:cubicBezTo>
                <a:cubicBezTo>
                  <a:pt x="1033249" y="711319"/>
                  <a:pt x="1086325" y="661234"/>
                  <a:pt x="1078939" y="683393"/>
                </a:cubicBezTo>
                <a:cubicBezTo>
                  <a:pt x="1069368" y="712108"/>
                  <a:pt x="1028372" y="716777"/>
                  <a:pt x="1001937" y="731520"/>
                </a:cubicBezTo>
                <a:cubicBezTo>
                  <a:pt x="861495" y="809843"/>
                  <a:pt x="707882" y="867136"/>
                  <a:pt x="578425" y="962526"/>
                </a:cubicBezTo>
                <a:cubicBezTo>
                  <a:pt x="315010" y="1156622"/>
                  <a:pt x="489168" y="1050333"/>
                  <a:pt x="212665" y="1174282"/>
                </a:cubicBezTo>
                <a:cubicBezTo>
                  <a:pt x="179932" y="1188955"/>
                  <a:pt x="88401" y="1244817"/>
                  <a:pt x="116412" y="1222408"/>
                </a:cubicBezTo>
                <a:cubicBezTo>
                  <a:pt x="160238" y="1187347"/>
                  <a:pt x="214093" y="1166913"/>
                  <a:pt x="260791" y="1135781"/>
                </a:cubicBezTo>
                <a:cubicBezTo>
                  <a:pt x="310448" y="1102676"/>
                  <a:pt x="355738" y="1063342"/>
                  <a:pt x="405170" y="1029903"/>
                </a:cubicBezTo>
                <a:cubicBezTo>
                  <a:pt x="464889" y="989505"/>
                  <a:pt x="528260" y="954693"/>
                  <a:pt x="588050" y="914400"/>
                </a:cubicBezTo>
                <a:cubicBezTo>
                  <a:pt x="675891" y="855203"/>
                  <a:pt x="914104" y="648805"/>
                  <a:pt x="847932" y="731520"/>
                </a:cubicBezTo>
                <a:cubicBezTo>
                  <a:pt x="768702" y="830557"/>
                  <a:pt x="776843" y="827644"/>
                  <a:pt x="684303" y="914400"/>
                </a:cubicBezTo>
                <a:cubicBezTo>
                  <a:pt x="662723" y="934631"/>
                  <a:pt x="639385" y="952901"/>
                  <a:pt x="616926" y="972151"/>
                </a:cubicBezTo>
                <a:cubicBezTo>
                  <a:pt x="607301" y="991402"/>
                  <a:pt x="569594" y="1018829"/>
                  <a:pt x="588050" y="1029903"/>
                </a:cubicBezTo>
                <a:cubicBezTo>
                  <a:pt x="611556" y="1044007"/>
                  <a:pt x="640339" y="1012889"/>
                  <a:pt x="665052" y="1001027"/>
                </a:cubicBezTo>
                <a:cubicBezTo>
                  <a:pt x="720690" y="974321"/>
                  <a:pt x="776675" y="947627"/>
                  <a:pt x="828682" y="914400"/>
                </a:cubicBezTo>
                <a:cubicBezTo>
                  <a:pt x="1219729" y="664565"/>
                  <a:pt x="792095" y="892616"/>
                  <a:pt x="1223318" y="644892"/>
                </a:cubicBezTo>
                <a:cubicBezTo>
                  <a:pt x="1301710" y="599858"/>
                  <a:pt x="1463949" y="519764"/>
                  <a:pt x="1463949" y="519764"/>
                </a:cubicBezTo>
                <a:cubicBezTo>
                  <a:pt x="1397079" y="597780"/>
                  <a:pt x="1364107" y="641410"/>
                  <a:pt x="1271444" y="712269"/>
                </a:cubicBezTo>
                <a:cubicBezTo>
                  <a:pt x="1210650" y="758759"/>
                  <a:pt x="1141637" y="793508"/>
                  <a:pt x="1078939" y="837397"/>
                </a:cubicBezTo>
                <a:cubicBezTo>
                  <a:pt x="1013228" y="883395"/>
                  <a:pt x="950602" y="933650"/>
                  <a:pt x="886434" y="981776"/>
                </a:cubicBezTo>
                <a:cubicBezTo>
                  <a:pt x="827239" y="1026172"/>
                  <a:pt x="832012" y="1012642"/>
                  <a:pt x="924935" y="1001027"/>
                </a:cubicBezTo>
                <a:cubicBezTo>
                  <a:pt x="957019" y="981776"/>
                  <a:pt x="989816" y="963666"/>
                  <a:pt x="1021187" y="943275"/>
                </a:cubicBezTo>
                <a:cubicBezTo>
                  <a:pt x="1054024" y="921931"/>
                  <a:pt x="1084022" y="896320"/>
                  <a:pt x="1117440" y="875898"/>
                </a:cubicBezTo>
                <a:cubicBezTo>
                  <a:pt x="1141927" y="860934"/>
                  <a:pt x="1212060" y="814745"/>
                  <a:pt x="1194442" y="837397"/>
                </a:cubicBezTo>
                <a:cubicBezTo>
                  <a:pt x="1131566" y="918239"/>
                  <a:pt x="914571" y="1053593"/>
                  <a:pt x="847932" y="1106905"/>
                </a:cubicBezTo>
                <a:cubicBezTo>
                  <a:pt x="831890" y="1119739"/>
                  <a:pt x="816241" y="1133080"/>
                  <a:pt x="799806" y="1145406"/>
                </a:cubicBezTo>
                <a:cubicBezTo>
                  <a:pt x="790552" y="1152347"/>
                  <a:pt x="760583" y="1169829"/>
                  <a:pt x="770930" y="1164656"/>
                </a:cubicBezTo>
                <a:cubicBezTo>
                  <a:pt x="868428" y="1115907"/>
                  <a:pt x="881924" y="1107455"/>
                  <a:pt x="963436" y="1039528"/>
                </a:cubicBezTo>
                <a:cubicBezTo>
                  <a:pt x="1028514" y="985296"/>
                  <a:pt x="1039732" y="953077"/>
                  <a:pt x="1117440" y="933650"/>
                </a:cubicBezTo>
                <a:cubicBezTo>
                  <a:pt x="1128663" y="930844"/>
                  <a:pt x="1097819" y="945960"/>
                  <a:pt x="1088564" y="952901"/>
                </a:cubicBezTo>
                <a:cubicBezTo>
                  <a:pt x="1004923" y="1015632"/>
                  <a:pt x="1077093" y="969410"/>
                  <a:pt x="992311" y="1020277"/>
                </a:cubicBezTo>
                <a:cubicBezTo>
                  <a:pt x="989103" y="1029902"/>
                  <a:pt x="972540" y="1049153"/>
                  <a:pt x="982686" y="1049153"/>
                </a:cubicBezTo>
                <a:cubicBezTo>
                  <a:pt x="1007121" y="1049153"/>
                  <a:pt x="1028848" y="1032400"/>
                  <a:pt x="1050063" y="1020277"/>
                </a:cubicBezTo>
                <a:cubicBezTo>
                  <a:pt x="1074026" y="1006584"/>
                  <a:pt x="1094224" y="987076"/>
                  <a:pt x="1117440" y="972151"/>
                </a:cubicBezTo>
                <a:cubicBezTo>
                  <a:pt x="1139199" y="958163"/>
                  <a:pt x="1162358" y="946484"/>
                  <a:pt x="1184817" y="933650"/>
                </a:cubicBezTo>
                <a:cubicBezTo>
                  <a:pt x="1194442" y="936858"/>
                  <a:pt x="1212257" y="933231"/>
                  <a:pt x="1213692" y="943275"/>
                </a:cubicBezTo>
                <a:cubicBezTo>
                  <a:pt x="1221281" y="996396"/>
                  <a:pt x="1140247" y="1056563"/>
                  <a:pt x="1117440" y="1078029"/>
                </a:cubicBezTo>
                <a:cubicBezTo>
                  <a:pt x="1089306" y="1104508"/>
                  <a:pt x="1061915" y="1132113"/>
                  <a:pt x="1030812" y="1155031"/>
                </a:cubicBezTo>
                <a:cubicBezTo>
                  <a:pt x="874251" y="1270392"/>
                  <a:pt x="982251" y="1148975"/>
                  <a:pt x="790181" y="1309035"/>
                </a:cubicBezTo>
                <a:cubicBezTo>
                  <a:pt x="770930" y="1325077"/>
                  <a:pt x="751055" y="1340398"/>
                  <a:pt x="732429" y="1357162"/>
                </a:cubicBezTo>
                <a:cubicBezTo>
                  <a:pt x="718939" y="1369303"/>
                  <a:pt x="681094" y="1382830"/>
                  <a:pt x="693928" y="1395663"/>
                </a:cubicBezTo>
                <a:cubicBezTo>
                  <a:pt x="708277" y="1410011"/>
                  <a:pt x="732429" y="1382829"/>
                  <a:pt x="751680" y="1376412"/>
                </a:cubicBezTo>
                <a:cubicBezTo>
                  <a:pt x="939552" y="1219851"/>
                  <a:pt x="645293" y="1461593"/>
                  <a:pt x="896059" y="1270534"/>
                </a:cubicBezTo>
                <a:cubicBezTo>
                  <a:pt x="935924" y="1240161"/>
                  <a:pt x="970154" y="1202515"/>
                  <a:pt x="1011562" y="1174282"/>
                </a:cubicBezTo>
                <a:cubicBezTo>
                  <a:pt x="1041200" y="1154074"/>
                  <a:pt x="1074755" y="1140075"/>
                  <a:pt x="1107815" y="1126155"/>
                </a:cubicBezTo>
                <a:cubicBezTo>
                  <a:pt x="1135867" y="1114344"/>
                  <a:pt x="1194442" y="1097280"/>
                  <a:pt x="1194442" y="1097280"/>
                </a:cubicBezTo>
                <a:cubicBezTo>
                  <a:pt x="1188025" y="1119739"/>
                  <a:pt x="1167805" y="1142497"/>
                  <a:pt x="1175191" y="1164656"/>
                </a:cubicBezTo>
                <a:cubicBezTo>
                  <a:pt x="1179374" y="1177206"/>
                  <a:pt x="1202290" y="1161738"/>
                  <a:pt x="1213692" y="1155031"/>
                </a:cubicBezTo>
                <a:cubicBezTo>
                  <a:pt x="1257418" y="1129310"/>
                  <a:pt x="1296907" y="1096982"/>
                  <a:pt x="1338821" y="1068404"/>
                </a:cubicBezTo>
                <a:cubicBezTo>
                  <a:pt x="1367495" y="1048854"/>
                  <a:pt x="1394981" y="1027270"/>
                  <a:pt x="1425448" y="1010652"/>
                </a:cubicBezTo>
                <a:cubicBezTo>
                  <a:pt x="1460741" y="991402"/>
                  <a:pt x="1497235" y="974208"/>
                  <a:pt x="1531326" y="952901"/>
                </a:cubicBezTo>
                <a:cubicBezTo>
                  <a:pt x="1699089" y="848049"/>
                  <a:pt x="1605989" y="880356"/>
                  <a:pt x="1781583" y="808522"/>
                </a:cubicBezTo>
                <a:cubicBezTo>
                  <a:pt x="1809754" y="796997"/>
                  <a:pt x="1839118" y="788597"/>
                  <a:pt x="1868210" y="779646"/>
                </a:cubicBezTo>
                <a:cubicBezTo>
                  <a:pt x="1880854" y="775756"/>
                  <a:pt x="1893528" y="771120"/>
                  <a:pt x="1906711" y="770021"/>
                </a:cubicBezTo>
                <a:cubicBezTo>
                  <a:pt x="1932290" y="767889"/>
                  <a:pt x="1958046" y="770021"/>
                  <a:pt x="1983714" y="770021"/>
                </a:cubicBezTo>
              </a:path>
            </a:pathLst>
          </a:custGeom>
          <a:ln w="571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828800" y="1600200"/>
            <a:ext cx="5180798" cy="5180798"/>
            <a:chOff x="1828800" y="1600200"/>
            <a:chExt cx="5180798" cy="5180798"/>
          </a:xfrm>
        </p:grpSpPr>
        <p:pic>
          <p:nvPicPr>
            <p:cNvPr id="1026" name="Picture 2" descr="http://www.dhresource.com/0x0s/f2-albu-g2-M01-2F-59-rBVaGlVJjKWABa7eAAHf9z1PHec445.jpg/magic-light-bulb-home-hot-sale-lighting-wireles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1600200"/>
              <a:ext cx="5180798" cy="5180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495800" y="2955156"/>
              <a:ext cx="1676400" cy="7624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974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Step 1: Detect and Crop</a:t>
            </a:r>
            <a:endParaRPr lang="en-US" dirty="0"/>
          </a:p>
        </p:txBody>
      </p:sp>
      <p:pic>
        <p:nvPicPr>
          <p:cNvPr id="20482" name="Picture 2" descr="C:\Users\cgs567\Documents\Classes\EE371R\ClassProject\151027 face_detection_mild condi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819400"/>
            <a:ext cx="4592631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cgs567\Documents\Classes\EE371R\ClassProject\151027 face_detection uneven light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570" y="2807898"/>
            <a:ext cx="4586418" cy="345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20091" y="1912347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Even Lighting</a:t>
            </a:r>
          </a:p>
          <a:p>
            <a:pPr algn="ctr"/>
            <a:r>
              <a:rPr lang="en-US" sz="2400" dirty="0" smtClean="0"/>
              <a:t>(easy)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1200" y="1905000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Uneven Lighting</a:t>
            </a:r>
          </a:p>
          <a:p>
            <a:pPr algn="ctr"/>
            <a:r>
              <a:rPr lang="en-US" sz="2400" dirty="0" smtClean="0"/>
              <a:t>(difficult)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306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Step 2: Encode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976" y="1980260"/>
            <a:ext cx="4367970" cy="327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4366846" y="1980260"/>
            <a:ext cx="1676400" cy="3581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5486400" y="3200399"/>
            <a:ext cx="2743198" cy="1219202"/>
            <a:chOff x="5791200" y="2062323"/>
            <a:chExt cx="2708031" cy="1240185"/>
          </a:xfrm>
        </p:grpSpPr>
        <p:sp>
          <p:nvSpPr>
            <p:cNvPr id="5" name="Right Arrow 4"/>
            <p:cNvSpPr/>
            <p:nvPr/>
          </p:nvSpPr>
          <p:spPr>
            <a:xfrm>
              <a:off x="6289431" y="2062323"/>
              <a:ext cx="2209800" cy="762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Encode</a:t>
              </a:r>
              <a:endParaRPr lang="en-US" dirty="0"/>
            </a:p>
          </p:txBody>
        </p:sp>
        <p:sp>
          <p:nvSpPr>
            <p:cNvPr id="6" name="Left Arrow 5"/>
            <p:cNvSpPr/>
            <p:nvPr/>
          </p:nvSpPr>
          <p:spPr>
            <a:xfrm>
              <a:off x="5791200" y="2464308"/>
              <a:ext cx="2286000" cy="8382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Decode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514600" y="1657094"/>
            <a:ext cx="19050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5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Training </a:t>
            </a:r>
            <a:br>
              <a:rPr lang="en-US" dirty="0" smtClean="0"/>
            </a:br>
            <a:r>
              <a:rPr lang="en-US" sz="3100" dirty="0" smtClean="0"/>
              <a:t>(Variational </a:t>
            </a:r>
            <a:r>
              <a:rPr lang="en-US" sz="3100" dirty="0" err="1" smtClean="0"/>
              <a:t>Autoencoder</a:t>
            </a:r>
            <a:r>
              <a:rPr lang="en-US" sz="3100" dirty="0" smtClean="0"/>
              <a:t>)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20,000 images (</a:t>
            </a:r>
            <a:r>
              <a:rPr lang="en-US" dirty="0" smtClean="0"/>
              <a:t>32x32x3) </a:t>
            </a:r>
            <a:r>
              <a:rPr lang="en-US" dirty="0" smtClean="0"/>
              <a:t>taken during Skype conversations</a:t>
            </a:r>
          </a:p>
          <a:p>
            <a:r>
              <a:rPr lang="en-US" dirty="0" smtClean="0"/>
              <a:t>11,966,848 parameter model</a:t>
            </a:r>
          </a:p>
          <a:p>
            <a:pPr lvl="1"/>
            <a:r>
              <a:rPr lang="en-US" dirty="0" smtClean="0"/>
              <a:t>500x as many parameters as independent inputs!</a:t>
            </a:r>
          </a:p>
          <a:p>
            <a:pPr lvl="1"/>
            <a:r>
              <a:rPr lang="en-US" dirty="0" smtClean="0"/>
              <a:t>Only 20mil pixels in training set!</a:t>
            </a:r>
          </a:p>
          <a:p>
            <a:r>
              <a:rPr lang="en-US" dirty="0" smtClean="0"/>
              <a:t>Projected 7 months for model to converge on modest laptop </a:t>
            </a:r>
            <a:r>
              <a:rPr lang="en-US" dirty="0" err="1" smtClean="0"/>
              <a:t>cpu</a:t>
            </a:r>
            <a:endParaRPr lang="en-US" dirty="0" smtClean="0"/>
          </a:p>
          <a:p>
            <a:r>
              <a:rPr lang="en-US" dirty="0" smtClean="0"/>
              <a:t>~14 hours on TACC </a:t>
            </a:r>
            <a:r>
              <a:rPr lang="en-US" dirty="0" err="1" smtClean="0"/>
              <a:t>gpu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9884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999" y="0"/>
            <a:ext cx="3811402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4" name="Picture 3" descr="C:\Users\cgs567\Documents\Classes\EE371R\ClassProject\151027 sample_images_all n=22k\plus5contrast minus5brightness\source_epoch_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0" y="1186753"/>
            <a:ext cx="4123330" cy="41233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Arrow 4"/>
          <p:cNvSpPr/>
          <p:nvPr/>
        </p:nvSpPr>
        <p:spPr>
          <a:xfrm rot="739627">
            <a:off x="2259256" y="5579370"/>
            <a:ext cx="1572140" cy="633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Encode</a:t>
            </a:r>
            <a:endParaRPr lang="en-US" dirty="0"/>
          </a:p>
        </p:txBody>
      </p:sp>
      <p:pic>
        <p:nvPicPr>
          <p:cNvPr id="21506" name="Picture 2" descr="C:\Users\cgs567\Documents\Classes\EE371R\ClassProject\vector image re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454018"/>
            <a:ext cx="553666" cy="137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 rot="20251393">
            <a:off x="4752634" y="5579370"/>
            <a:ext cx="1572140" cy="633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Decode</a:t>
            </a:r>
            <a:endParaRPr lang="en-US" dirty="0"/>
          </a:p>
        </p:txBody>
      </p:sp>
      <p:pic>
        <p:nvPicPr>
          <p:cNvPr id="9" name="Picture 8" descr="C:\Users\cgs567\Documents\Classes\EE371R\ClassProject\151027 sample_images_all n=22k\plus5contrast minus5brightness\recs_epoch_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407" y="1149373"/>
            <a:ext cx="4134279" cy="41607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447801" y="666778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Original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21692" y="653470"/>
            <a:ext cx="2631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“Reconstructed”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716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259256" y="5454018"/>
            <a:ext cx="4065518" cy="1379538"/>
            <a:chOff x="2259256" y="5454018"/>
            <a:chExt cx="4065518" cy="1379538"/>
          </a:xfrm>
        </p:grpSpPr>
        <p:sp>
          <p:nvSpPr>
            <p:cNvPr id="5" name="Right Arrow 4"/>
            <p:cNvSpPr/>
            <p:nvPr/>
          </p:nvSpPr>
          <p:spPr>
            <a:xfrm rot="739627">
              <a:off x="2259256" y="5579370"/>
              <a:ext cx="1572140" cy="6330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Encode</a:t>
              </a:r>
              <a:endParaRPr lang="en-US" dirty="0"/>
            </a:p>
          </p:txBody>
        </p:sp>
        <p:pic>
          <p:nvPicPr>
            <p:cNvPr id="21506" name="Picture 2" descr="C:\Users\cgs567\Documents\Classes\EE371R\ClassProject\vector image rep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5454018"/>
              <a:ext cx="553666" cy="1379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ight Arrow 7"/>
            <p:cNvSpPr/>
            <p:nvPr/>
          </p:nvSpPr>
          <p:spPr>
            <a:xfrm rot="20251393">
              <a:off x="4752634" y="5579370"/>
              <a:ext cx="1572140" cy="6330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Decode</a:t>
              </a:r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447801" y="666778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Original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21692" y="653470"/>
            <a:ext cx="2631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“Reconstructed”</a:t>
            </a:r>
            <a:endParaRPr lang="en-US" sz="2800" dirty="0"/>
          </a:p>
        </p:txBody>
      </p:sp>
      <p:pic>
        <p:nvPicPr>
          <p:cNvPr id="10" name="Picture 9" descr="C:\Users\cgs567\Documents\Classes\EE371R\ClassProject\151027 sample_images_all n=22k\plus5contrast minus5brightness\source_epoch_30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226486"/>
            <a:ext cx="4086833" cy="4107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cgs567\Documents\Classes\EE371R\ClassProject\151027 sample_images_all n=22k\plus5contrast minus5brightness\recs_epoch_30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210673"/>
            <a:ext cx="4038600" cy="41233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274570" y="1"/>
            <a:ext cx="672643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Training: </a:t>
            </a:r>
            <a:r>
              <a:rPr lang="en-US" sz="3600" smtClean="0"/>
              <a:t>300epoch (6mil iter) later…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0579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“Variational”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Convolution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Neural Net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Autoencoder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endParaRPr lang="en-US" sz="3100" dirty="0">
              <a:solidFill>
                <a:srgbClr val="C0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85962" y="2583856"/>
            <a:ext cx="8562012" cy="4274144"/>
            <a:chOff x="1427576" y="3048000"/>
            <a:chExt cx="6278784" cy="3134360"/>
          </a:xfrm>
        </p:grpSpPr>
        <p:pic>
          <p:nvPicPr>
            <p:cNvPr id="5" name="Picture 4" descr="C:\Users\cgs567\Documents\Classes\EE371R\ClassProject\151027 sample_images_all n=22k\plus5contrast minus5brightness\samples_epoch_301.png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576" y="3048000"/>
              <a:ext cx="3134360" cy="3134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 descr="C:\Users\cgs567\Documents\Classes\EE371R\ClassProject\151027 sample_images_all n=22k\plus5contrast minus5brightness\samples_epoch_801.png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048000"/>
              <a:ext cx="3134360" cy="313436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Straight Connector 7"/>
            <p:cNvCxnSpPr/>
            <p:nvPr/>
          </p:nvCxnSpPr>
          <p:spPr>
            <a:xfrm>
              <a:off x="4561936" y="3048000"/>
              <a:ext cx="0" cy="313436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819400" y="1676400"/>
            <a:ext cx="3657600" cy="95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Algorithm Imagined or “Hallucinated” images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1981200" y="1096112"/>
            <a:ext cx="515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Allows for </a:t>
            </a:r>
            <a:r>
              <a:rPr lang="en-US" u="sng" dirty="0" smtClean="0">
                <a:solidFill>
                  <a:srgbClr val="C00000"/>
                </a:solidFill>
              </a:rPr>
              <a:t>generation</a:t>
            </a:r>
            <a:r>
              <a:rPr lang="en-US" dirty="0" smtClean="0">
                <a:solidFill>
                  <a:srgbClr val="C00000"/>
                </a:solidFill>
              </a:rPr>
              <a:t> of new images, which is nice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00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009" y="61612"/>
            <a:ext cx="8466826" cy="9031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Just for fun: Image </a:t>
            </a:r>
            <a:r>
              <a:rPr lang="en-US" dirty="0" err="1" smtClean="0"/>
              <a:t>Inpainting</a:t>
            </a:r>
            <a:r>
              <a:rPr lang="en-US" dirty="0" smtClean="0"/>
              <a:t> and Artifact correction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 descr="C:\Users\cgs567\Documents\Classes\EE371R\ClassProject\t151201\inpainting 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09503"/>
            <a:ext cx="9144000" cy="29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5" name="Picture 3" descr="C:\Users\cgs567\Documents\Classes\EE371R\ClassProject\t151201\15658 photosho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" b="5066"/>
          <a:stretch/>
        </p:blipFill>
        <p:spPr bwMode="auto">
          <a:xfrm>
            <a:off x="-1" y="3985404"/>
            <a:ext cx="9235461" cy="287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4414422" y="3258514"/>
            <a:ext cx="1572140" cy="633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Encode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6309703" y="3258514"/>
            <a:ext cx="1572140" cy="633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Decode</a:t>
            </a:r>
            <a:endParaRPr lang="en-US" dirty="0"/>
          </a:p>
        </p:txBody>
      </p:sp>
      <p:pic>
        <p:nvPicPr>
          <p:cNvPr id="10" name="Picture 2" descr="C:\Users\cgs567\Documents\Classes\EE371R\ClassProject\vector image re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016" y="2667000"/>
            <a:ext cx="553666" cy="137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84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Step 3: </a:t>
            </a:r>
            <a:r>
              <a:rPr lang="en-US" sz="4000" dirty="0" smtClean="0"/>
              <a:t>Predict Color with vector sequence</a:t>
            </a:r>
            <a:endParaRPr lang="en-US" sz="4000" dirty="0"/>
          </a:p>
        </p:txBody>
      </p:sp>
      <p:grpSp>
        <p:nvGrpSpPr>
          <p:cNvPr id="4" name="Group 3"/>
          <p:cNvGrpSpPr/>
          <p:nvPr/>
        </p:nvGrpSpPr>
        <p:grpSpPr>
          <a:xfrm>
            <a:off x="609600" y="1447800"/>
            <a:ext cx="6670145" cy="4973690"/>
            <a:chOff x="858354" y="1657094"/>
            <a:chExt cx="5013165" cy="373814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7976" y="1980260"/>
              <a:ext cx="4367970" cy="3277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514600" y="1657094"/>
              <a:ext cx="190500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 rot="16200000">
              <a:off x="2383560" y="1907277"/>
              <a:ext cx="1962753" cy="501316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4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Network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95800" y="6567476"/>
            <a:ext cx="472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http://colah.github.io/posts/2015-08-Understanding-LSTMs/</a:t>
            </a:r>
            <a:endParaRPr lang="en-US" sz="14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4724400" y="1449818"/>
            <a:ext cx="5442295" cy="2425668"/>
            <a:chOff x="3584275" y="3399007"/>
            <a:chExt cx="5442295" cy="2425668"/>
          </a:xfrm>
        </p:grpSpPr>
        <p:grpSp>
          <p:nvGrpSpPr>
            <p:cNvPr id="21" name="Group 20"/>
            <p:cNvGrpSpPr/>
            <p:nvPr/>
          </p:nvGrpSpPr>
          <p:grpSpPr>
            <a:xfrm>
              <a:off x="4182478" y="3399007"/>
              <a:ext cx="4191000" cy="2119121"/>
              <a:chOff x="990600" y="1675805"/>
              <a:chExt cx="7239000" cy="3875736"/>
            </a:xfrm>
          </p:grpSpPr>
          <p:pic>
            <p:nvPicPr>
              <p:cNvPr id="24" name="Picture 2" descr="https://www.otexts.org/sites/default/files/fpp/images/nnet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600" y="1828800"/>
                <a:ext cx="7239000" cy="37227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2028825" y="1675805"/>
                <a:ext cx="1219200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000500" y="1828205"/>
                <a:ext cx="1219200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019800" y="1675805"/>
                <a:ext cx="1219200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3584275" y="3516351"/>
              <a:ext cx="1202156" cy="23083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824414" y="4208848"/>
              <a:ext cx="1202156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endParaRPr lang="en-US" dirty="0" smtClean="0"/>
            </a:p>
          </p:txBody>
        </p:sp>
      </p:grpSp>
      <p:pic>
        <p:nvPicPr>
          <p:cNvPr id="22536" name="Picture 8" descr="C:\Users\cgs567\Documents\Classes\EE371R\ClassProject\A re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41546" r="30646" b="41506"/>
          <a:stretch/>
        </p:blipFill>
        <p:spPr bwMode="auto">
          <a:xfrm>
            <a:off x="1143000" y="2181436"/>
            <a:ext cx="1521994" cy="93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92375" y="2339487"/>
            <a:ext cx="109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Let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2919596" y="1883809"/>
            <a:ext cx="31524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Represent a single layer neural network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784916" y="196192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“                ”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8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Network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95800" y="6567476"/>
            <a:ext cx="472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http://colah.github.io/posts/2015-08-Understanding-LSTMs/</a:t>
            </a:r>
            <a:endParaRPr lang="en-US" sz="1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76200" y="1468551"/>
            <a:ext cx="8305800" cy="4225556"/>
            <a:chOff x="-381000" y="1143000"/>
            <a:chExt cx="8305800" cy="4225556"/>
          </a:xfrm>
        </p:grpSpPr>
        <p:grpSp>
          <p:nvGrpSpPr>
            <p:cNvPr id="6" name="Group 5"/>
            <p:cNvGrpSpPr/>
            <p:nvPr/>
          </p:nvGrpSpPr>
          <p:grpSpPr>
            <a:xfrm>
              <a:off x="1600200" y="1785668"/>
              <a:ext cx="6324600" cy="3582888"/>
              <a:chOff x="1600200" y="1785668"/>
              <a:chExt cx="6324600" cy="3582888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674966" y="1785668"/>
                <a:ext cx="6249834" cy="2508164"/>
                <a:chOff x="1676400" y="2221316"/>
                <a:chExt cx="6249834" cy="2508164"/>
              </a:xfrm>
            </p:grpSpPr>
            <p:pic>
              <p:nvPicPr>
                <p:cNvPr id="22532" name="Picture 4" descr="An unrolled recurrent neural network.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544"/>
                <a:stretch/>
              </p:blipFill>
              <p:spPr bwMode="auto">
                <a:xfrm>
                  <a:off x="1676400" y="2514600"/>
                  <a:ext cx="5433383" cy="2214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>
                  <a:off x="1751166" y="2490158"/>
                  <a:ext cx="3411797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en-US" dirty="0" smtClean="0"/>
                </a:p>
                <a:p>
                  <a:endParaRPr lang="en-US" dirty="0"/>
                </a:p>
                <a:p>
                  <a:endParaRPr 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5853022" y="2221316"/>
                  <a:ext cx="2073212" cy="70788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en-US" sz="2000" dirty="0" smtClean="0"/>
                </a:p>
                <a:p>
                  <a:r>
                    <a:rPr lang="en-US" sz="2000" dirty="0" smtClean="0"/>
                    <a:t>Color Prediction</a:t>
                  </a: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1600200" y="3872062"/>
                    <a:ext cx="1143000" cy="147636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smtClean="0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0,0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 smtClean="0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/>
                                            </a:rPr>
                                            <m:t>.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/>
                                            </a:rPr>
                                            <m:t>.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/>
                                            </a:rPr>
                                            <m:t>.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0,</m:t>
                                        </m:r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0200" y="3872062"/>
                    <a:ext cx="1143000" cy="1476366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901351" y="3892190"/>
                    <a:ext cx="1143000" cy="147636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smtClean="0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1,0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 smtClean="0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/>
                                            </a:rPr>
                                            <m:t>.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/>
                                            </a:rPr>
                                            <m:t>.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/>
                                            </a:rPr>
                                            <m:t>.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1,</m:t>
                                        </m:r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1351" y="3892190"/>
                    <a:ext cx="1143000" cy="1476366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4114800" y="3889555"/>
                    <a:ext cx="1143000" cy="147636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smtClean="0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2,0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 smtClean="0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/>
                                            </a:rPr>
                                            <m:t>.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/>
                                            </a:rPr>
                                            <m:t>.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/>
                                            </a:rPr>
                                            <m:t>.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2,</m:t>
                                        </m:r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889555"/>
                    <a:ext cx="1143000" cy="1476366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6121878" y="3871825"/>
                    <a:ext cx="1143000" cy="147636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smtClean="0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,0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 smtClean="0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/>
                                            </a:rPr>
                                            <m:t>.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/>
                                            </a:rPr>
                                            <m:t>.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/>
                                            </a:rPr>
                                            <m:t>.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1878" y="3871825"/>
                    <a:ext cx="1143000" cy="1476366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" name="Group 19"/>
            <p:cNvGrpSpPr/>
            <p:nvPr/>
          </p:nvGrpSpPr>
          <p:grpSpPr>
            <a:xfrm>
              <a:off x="-381000" y="1143000"/>
              <a:ext cx="3378634" cy="1676456"/>
              <a:chOff x="3584275" y="3399007"/>
              <a:chExt cx="5442295" cy="2425668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4182478" y="3399007"/>
                <a:ext cx="4191000" cy="2119121"/>
                <a:chOff x="990600" y="1675805"/>
                <a:chExt cx="7239000" cy="3875736"/>
              </a:xfrm>
            </p:grpSpPr>
            <p:pic>
              <p:nvPicPr>
                <p:cNvPr id="24" name="Picture 2" descr="https://www.otexts.org/sites/default/files/fpp/images/nnet2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0600" y="1828800"/>
                  <a:ext cx="7239000" cy="37227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5" name="TextBox 24"/>
                <p:cNvSpPr txBox="1"/>
                <p:nvPr/>
              </p:nvSpPr>
              <p:spPr>
                <a:xfrm>
                  <a:off x="2028825" y="1675805"/>
                  <a:ext cx="1219200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en-US" dirty="0" smtClean="0"/>
                </a:p>
                <a:p>
                  <a:endParaRPr lang="en-US" dirty="0"/>
                </a:p>
                <a:p>
                  <a:endParaRPr lang="en-US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4000500" y="1828205"/>
                  <a:ext cx="1219200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en-US" dirty="0" smtClean="0"/>
                </a:p>
                <a:p>
                  <a:endParaRPr lang="en-US" dirty="0"/>
                </a:p>
                <a:p>
                  <a:endParaRPr lang="en-US" dirty="0"/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6019800" y="1675805"/>
                  <a:ext cx="1219200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en-US" dirty="0" smtClean="0"/>
                </a:p>
                <a:p>
                  <a:endParaRPr lang="en-US" dirty="0"/>
                </a:p>
                <a:p>
                  <a:endParaRPr lang="en-US" dirty="0"/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3584275" y="3516351"/>
                <a:ext cx="1202156" cy="23083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24414" y="4208848"/>
                <a:ext cx="1202156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75915" y="1312212"/>
              <a:ext cx="2190686" cy="1533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96451" y="2966301"/>
              <a:ext cx="777240" cy="4754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 flipH="1" flipV="1">
              <a:off x="175915" y="2845692"/>
              <a:ext cx="1620536" cy="5733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2366601" y="1312212"/>
              <a:ext cx="224200" cy="16495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562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7467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Apps take too long to open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828800" y="1600200"/>
            <a:ext cx="5180798" cy="5180798"/>
            <a:chOff x="1828800" y="1600200"/>
            <a:chExt cx="5180798" cy="5180798"/>
          </a:xfrm>
        </p:grpSpPr>
        <p:grpSp>
          <p:nvGrpSpPr>
            <p:cNvPr id="3" name="Group 2"/>
            <p:cNvGrpSpPr/>
            <p:nvPr/>
          </p:nvGrpSpPr>
          <p:grpSpPr>
            <a:xfrm>
              <a:off x="1828800" y="1600200"/>
              <a:ext cx="5180798" cy="5180798"/>
              <a:chOff x="1828800" y="1600200"/>
              <a:chExt cx="5180798" cy="5180798"/>
            </a:xfrm>
          </p:grpSpPr>
          <p:pic>
            <p:nvPicPr>
              <p:cNvPr id="1026" name="Picture 2" descr="http://www.dhresource.com/0x0s/f2-albu-g2-M01-2F-59-rBVaGlVJjKWABa7eAAHf9z1PHec445.jpg/magic-light-bulb-home-hot-sale-lighting-wireless.jp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8800" y="1600200"/>
                <a:ext cx="5180798" cy="5180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Freeform 3"/>
              <p:cNvSpPr/>
              <p:nvPr/>
            </p:nvSpPr>
            <p:spPr>
              <a:xfrm>
                <a:off x="4253457" y="3859731"/>
                <a:ext cx="1983714" cy="1399787"/>
              </a:xfrm>
              <a:custGeom>
                <a:avLst/>
                <a:gdLst>
                  <a:gd name="connsiteX0" fmla="*/ 1329196 w 1983714"/>
                  <a:gd name="connsiteY0" fmla="*/ 0 h 1399787"/>
                  <a:gd name="connsiteX1" fmla="*/ 1127065 w 1983714"/>
                  <a:gd name="connsiteY1" fmla="*/ 115503 h 1399787"/>
                  <a:gd name="connsiteX2" fmla="*/ 588050 w 1983714"/>
                  <a:gd name="connsiteY2" fmla="*/ 433136 h 1399787"/>
                  <a:gd name="connsiteX3" fmla="*/ 395545 w 1983714"/>
                  <a:gd name="connsiteY3" fmla="*/ 500513 h 1399787"/>
                  <a:gd name="connsiteX4" fmla="*/ 251166 w 1983714"/>
                  <a:gd name="connsiteY4" fmla="*/ 558265 h 1399787"/>
                  <a:gd name="connsiteX5" fmla="*/ 10535 w 1983714"/>
                  <a:gd name="connsiteY5" fmla="*/ 673768 h 1399787"/>
                  <a:gd name="connsiteX6" fmla="*/ 909 w 1983714"/>
                  <a:gd name="connsiteY6" fmla="*/ 683393 h 1399787"/>
                  <a:gd name="connsiteX7" fmla="*/ 539924 w 1983714"/>
                  <a:gd name="connsiteY7" fmla="*/ 433136 h 1399787"/>
                  <a:gd name="connsiteX8" fmla="*/ 665052 w 1983714"/>
                  <a:gd name="connsiteY8" fmla="*/ 385010 h 1399787"/>
                  <a:gd name="connsiteX9" fmla="*/ 770930 w 1983714"/>
                  <a:gd name="connsiteY9" fmla="*/ 356134 h 1399787"/>
                  <a:gd name="connsiteX10" fmla="*/ 876808 w 1983714"/>
                  <a:gd name="connsiteY10" fmla="*/ 336884 h 1399787"/>
                  <a:gd name="connsiteX11" fmla="*/ 992311 w 1983714"/>
                  <a:gd name="connsiteY11" fmla="*/ 298383 h 1399787"/>
                  <a:gd name="connsiteX12" fmla="*/ 953810 w 1983714"/>
                  <a:gd name="connsiteY12" fmla="*/ 375385 h 1399787"/>
                  <a:gd name="connsiteX13" fmla="*/ 924935 w 1983714"/>
                  <a:gd name="connsiteY13" fmla="*/ 404261 h 1399787"/>
                  <a:gd name="connsiteX14" fmla="*/ 905684 w 1983714"/>
                  <a:gd name="connsiteY14" fmla="*/ 442762 h 1399787"/>
                  <a:gd name="connsiteX15" fmla="*/ 973061 w 1983714"/>
                  <a:gd name="connsiteY15" fmla="*/ 433136 h 1399787"/>
                  <a:gd name="connsiteX16" fmla="*/ 1155941 w 1983714"/>
                  <a:gd name="connsiteY16" fmla="*/ 336884 h 1399787"/>
                  <a:gd name="connsiteX17" fmla="*/ 1512076 w 1983714"/>
                  <a:gd name="connsiteY17" fmla="*/ 182880 h 1399787"/>
                  <a:gd name="connsiteX18" fmla="*/ 1617954 w 1983714"/>
                  <a:gd name="connsiteY18" fmla="*/ 173254 h 1399787"/>
                  <a:gd name="connsiteX19" fmla="*/ 1617954 w 1983714"/>
                  <a:gd name="connsiteY19" fmla="*/ 279132 h 1399787"/>
                  <a:gd name="connsiteX20" fmla="*/ 1309945 w 1983714"/>
                  <a:gd name="connsiteY20" fmla="*/ 529389 h 1399787"/>
                  <a:gd name="connsiteX21" fmla="*/ 953810 w 1983714"/>
                  <a:gd name="connsiteY21" fmla="*/ 770021 h 1399787"/>
                  <a:gd name="connsiteX22" fmla="*/ 780556 w 1983714"/>
                  <a:gd name="connsiteY22" fmla="*/ 866273 h 1399787"/>
                  <a:gd name="connsiteX23" fmla="*/ 790181 w 1983714"/>
                  <a:gd name="connsiteY23" fmla="*/ 827772 h 1399787"/>
                  <a:gd name="connsiteX24" fmla="*/ 751680 w 1983714"/>
                  <a:gd name="connsiteY24" fmla="*/ 856648 h 1399787"/>
                  <a:gd name="connsiteX25" fmla="*/ 578425 w 1983714"/>
                  <a:gd name="connsiteY25" fmla="*/ 991402 h 1399787"/>
                  <a:gd name="connsiteX26" fmla="*/ 520674 w 1983714"/>
                  <a:gd name="connsiteY26" fmla="*/ 1020277 h 1399787"/>
                  <a:gd name="connsiteX27" fmla="*/ 616926 w 1983714"/>
                  <a:gd name="connsiteY27" fmla="*/ 943275 h 1399787"/>
                  <a:gd name="connsiteX28" fmla="*/ 828682 w 1983714"/>
                  <a:gd name="connsiteY28" fmla="*/ 770021 h 1399787"/>
                  <a:gd name="connsiteX29" fmla="*/ 1030812 w 1983714"/>
                  <a:gd name="connsiteY29" fmla="*/ 664143 h 1399787"/>
                  <a:gd name="connsiteX30" fmla="*/ 1011562 w 1983714"/>
                  <a:gd name="connsiteY30" fmla="*/ 702644 h 1399787"/>
                  <a:gd name="connsiteX31" fmla="*/ 1078939 w 1983714"/>
                  <a:gd name="connsiteY31" fmla="*/ 683393 h 1399787"/>
                  <a:gd name="connsiteX32" fmla="*/ 1001937 w 1983714"/>
                  <a:gd name="connsiteY32" fmla="*/ 731520 h 1399787"/>
                  <a:gd name="connsiteX33" fmla="*/ 578425 w 1983714"/>
                  <a:gd name="connsiteY33" fmla="*/ 962526 h 1399787"/>
                  <a:gd name="connsiteX34" fmla="*/ 212665 w 1983714"/>
                  <a:gd name="connsiteY34" fmla="*/ 1174282 h 1399787"/>
                  <a:gd name="connsiteX35" fmla="*/ 116412 w 1983714"/>
                  <a:gd name="connsiteY35" fmla="*/ 1222408 h 1399787"/>
                  <a:gd name="connsiteX36" fmla="*/ 260791 w 1983714"/>
                  <a:gd name="connsiteY36" fmla="*/ 1135781 h 1399787"/>
                  <a:gd name="connsiteX37" fmla="*/ 405170 w 1983714"/>
                  <a:gd name="connsiteY37" fmla="*/ 1029903 h 1399787"/>
                  <a:gd name="connsiteX38" fmla="*/ 588050 w 1983714"/>
                  <a:gd name="connsiteY38" fmla="*/ 914400 h 1399787"/>
                  <a:gd name="connsiteX39" fmla="*/ 847932 w 1983714"/>
                  <a:gd name="connsiteY39" fmla="*/ 731520 h 1399787"/>
                  <a:gd name="connsiteX40" fmla="*/ 684303 w 1983714"/>
                  <a:gd name="connsiteY40" fmla="*/ 914400 h 1399787"/>
                  <a:gd name="connsiteX41" fmla="*/ 616926 w 1983714"/>
                  <a:gd name="connsiteY41" fmla="*/ 972151 h 1399787"/>
                  <a:gd name="connsiteX42" fmla="*/ 588050 w 1983714"/>
                  <a:gd name="connsiteY42" fmla="*/ 1029903 h 1399787"/>
                  <a:gd name="connsiteX43" fmla="*/ 665052 w 1983714"/>
                  <a:gd name="connsiteY43" fmla="*/ 1001027 h 1399787"/>
                  <a:gd name="connsiteX44" fmla="*/ 828682 w 1983714"/>
                  <a:gd name="connsiteY44" fmla="*/ 914400 h 1399787"/>
                  <a:gd name="connsiteX45" fmla="*/ 1223318 w 1983714"/>
                  <a:gd name="connsiteY45" fmla="*/ 644892 h 1399787"/>
                  <a:gd name="connsiteX46" fmla="*/ 1463949 w 1983714"/>
                  <a:gd name="connsiteY46" fmla="*/ 519764 h 1399787"/>
                  <a:gd name="connsiteX47" fmla="*/ 1271444 w 1983714"/>
                  <a:gd name="connsiteY47" fmla="*/ 712269 h 1399787"/>
                  <a:gd name="connsiteX48" fmla="*/ 1078939 w 1983714"/>
                  <a:gd name="connsiteY48" fmla="*/ 837397 h 1399787"/>
                  <a:gd name="connsiteX49" fmla="*/ 886434 w 1983714"/>
                  <a:gd name="connsiteY49" fmla="*/ 981776 h 1399787"/>
                  <a:gd name="connsiteX50" fmla="*/ 924935 w 1983714"/>
                  <a:gd name="connsiteY50" fmla="*/ 1001027 h 1399787"/>
                  <a:gd name="connsiteX51" fmla="*/ 1021187 w 1983714"/>
                  <a:gd name="connsiteY51" fmla="*/ 943275 h 1399787"/>
                  <a:gd name="connsiteX52" fmla="*/ 1117440 w 1983714"/>
                  <a:gd name="connsiteY52" fmla="*/ 875898 h 1399787"/>
                  <a:gd name="connsiteX53" fmla="*/ 1194442 w 1983714"/>
                  <a:gd name="connsiteY53" fmla="*/ 837397 h 1399787"/>
                  <a:gd name="connsiteX54" fmla="*/ 847932 w 1983714"/>
                  <a:gd name="connsiteY54" fmla="*/ 1106905 h 1399787"/>
                  <a:gd name="connsiteX55" fmla="*/ 799806 w 1983714"/>
                  <a:gd name="connsiteY55" fmla="*/ 1145406 h 1399787"/>
                  <a:gd name="connsiteX56" fmla="*/ 770930 w 1983714"/>
                  <a:gd name="connsiteY56" fmla="*/ 1164656 h 1399787"/>
                  <a:gd name="connsiteX57" fmla="*/ 963436 w 1983714"/>
                  <a:gd name="connsiteY57" fmla="*/ 1039528 h 1399787"/>
                  <a:gd name="connsiteX58" fmla="*/ 1117440 w 1983714"/>
                  <a:gd name="connsiteY58" fmla="*/ 933650 h 1399787"/>
                  <a:gd name="connsiteX59" fmla="*/ 1088564 w 1983714"/>
                  <a:gd name="connsiteY59" fmla="*/ 952901 h 1399787"/>
                  <a:gd name="connsiteX60" fmla="*/ 992311 w 1983714"/>
                  <a:gd name="connsiteY60" fmla="*/ 1020277 h 1399787"/>
                  <a:gd name="connsiteX61" fmla="*/ 982686 w 1983714"/>
                  <a:gd name="connsiteY61" fmla="*/ 1049153 h 1399787"/>
                  <a:gd name="connsiteX62" fmla="*/ 1050063 w 1983714"/>
                  <a:gd name="connsiteY62" fmla="*/ 1020277 h 1399787"/>
                  <a:gd name="connsiteX63" fmla="*/ 1117440 w 1983714"/>
                  <a:gd name="connsiteY63" fmla="*/ 972151 h 1399787"/>
                  <a:gd name="connsiteX64" fmla="*/ 1184817 w 1983714"/>
                  <a:gd name="connsiteY64" fmla="*/ 933650 h 1399787"/>
                  <a:gd name="connsiteX65" fmla="*/ 1213692 w 1983714"/>
                  <a:gd name="connsiteY65" fmla="*/ 943275 h 1399787"/>
                  <a:gd name="connsiteX66" fmla="*/ 1117440 w 1983714"/>
                  <a:gd name="connsiteY66" fmla="*/ 1078029 h 1399787"/>
                  <a:gd name="connsiteX67" fmla="*/ 1030812 w 1983714"/>
                  <a:gd name="connsiteY67" fmla="*/ 1155031 h 1399787"/>
                  <a:gd name="connsiteX68" fmla="*/ 790181 w 1983714"/>
                  <a:gd name="connsiteY68" fmla="*/ 1309035 h 1399787"/>
                  <a:gd name="connsiteX69" fmla="*/ 732429 w 1983714"/>
                  <a:gd name="connsiteY69" fmla="*/ 1357162 h 1399787"/>
                  <a:gd name="connsiteX70" fmla="*/ 693928 w 1983714"/>
                  <a:gd name="connsiteY70" fmla="*/ 1395663 h 1399787"/>
                  <a:gd name="connsiteX71" fmla="*/ 751680 w 1983714"/>
                  <a:gd name="connsiteY71" fmla="*/ 1376412 h 1399787"/>
                  <a:gd name="connsiteX72" fmla="*/ 896059 w 1983714"/>
                  <a:gd name="connsiteY72" fmla="*/ 1270534 h 1399787"/>
                  <a:gd name="connsiteX73" fmla="*/ 1011562 w 1983714"/>
                  <a:gd name="connsiteY73" fmla="*/ 1174282 h 1399787"/>
                  <a:gd name="connsiteX74" fmla="*/ 1107815 w 1983714"/>
                  <a:gd name="connsiteY74" fmla="*/ 1126155 h 1399787"/>
                  <a:gd name="connsiteX75" fmla="*/ 1194442 w 1983714"/>
                  <a:gd name="connsiteY75" fmla="*/ 1097280 h 1399787"/>
                  <a:gd name="connsiteX76" fmla="*/ 1175191 w 1983714"/>
                  <a:gd name="connsiteY76" fmla="*/ 1164656 h 1399787"/>
                  <a:gd name="connsiteX77" fmla="*/ 1213692 w 1983714"/>
                  <a:gd name="connsiteY77" fmla="*/ 1155031 h 1399787"/>
                  <a:gd name="connsiteX78" fmla="*/ 1338821 w 1983714"/>
                  <a:gd name="connsiteY78" fmla="*/ 1068404 h 1399787"/>
                  <a:gd name="connsiteX79" fmla="*/ 1425448 w 1983714"/>
                  <a:gd name="connsiteY79" fmla="*/ 1010652 h 1399787"/>
                  <a:gd name="connsiteX80" fmla="*/ 1531326 w 1983714"/>
                  <a:gd name="connsiteY80" fmla="*/ 952901 h 1399787"/>
                  <a:gd name="connsiteX81" fmla="*/ 1781583 w 1983714"/>
                  <a:gd name="connsiteY81" fmla="*/ 808522 h 1399787"/>
                  <a:gd name="connsiteX82" fmla="*/ 1868210 w 1983714"/>
                  <a:gd name="connsiteY82" fmla="*/ 779646 h 1399787"/>
                  <a:gd name="connsiteX83" fmla="*/ 1906711 w 1983714"/>
                  <a:gd name="connsiteY83" fmla="*/ 770021 h 1399787"/>
                  <a:gd name="connsiteX84" fmla="*/ 1983714 w 1983714"/>
                  <a:gd name="connsiteY84" fmla="*/ 770021 h 1399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1983714" h="1399787">
                    <a:moveTo>
                      <a:pt x="1329196" y="0"/>
                    </a:moveTo>
                    <a:cubicBezTo>
                      <a:pt x="1185068" y="20589"/>
                      <a:pt x="1330522" y="-11658"/>
                      <a:pt x="1127065" y="115503"/>
                    </a:cubicBezTo>
                    <a:cubicBezTo>
                      <a:pt x="983250" y="205388"/>
                      <a:pt x="753039" y="358141"/>
                      <a:pt x="588050" y="433136"/>
                    </a:cubicBezTo>
                    <a:cubicBezTo>
                      <a:pt x="526159" y="461268"/>
                      <a:pt x="459276" y="476841"/>
                      <a:pt x="395545" y="500513"/>
                    </a:cubicBezTo>
                    <a:cubicBezTo>
                      <a:pt x="346955" y="518561"/>
                      <a:pt x="298434" y="536994"/>
                      <a:pt x="251166" y="558265"/>
                    </a:cubicBezTo>
                    <a:cubicBezTo>
                      <a:pt x="170031" y="594776"/>
                      <a:pt x="73451" y="610859"/>
                      <a:pt x="10535" y="673768"/>
                    </a:cubicBezTo>
                    <a:cubicBezTo>
                      <a:pt x="7326" y="676976"/>
                      <a:pt x="-3114" y="685492"/>
                      <a:pt x="909" y="683393"/>
                    </a:cubicBezTo>
                    <a:cubicBezTo>
                      <a:pt x="294860" y="530028"/>
                      <a:pt x="186289" y="579203"/>
                      <a:pt x="539924" y="433136"/>
                    </a:cubicBezTo>
                    <a:cubicBezTo>
                      <a:pt x="581227" y="416076"/>
                      <a:pt x="621939" y="396768"/>
                      <a:pt x="665052" y="385010"/>
                    </a:cubicBezTo>
                    <a:cubicBezTo>
                      <a:pt x="700345" y="375385"/>
                      <a:pt x="735258" y="364241"/>
                      <a:pt x="770930" y="356134"/>
                    </a:cubicBezTo>
                    <a:cubicBezTo>
                      <a:pt x="805909" y="348184"/>
                      <a:pt x="842098" y="345939"/>
                      <a:pt x="876808" y="336884"/>
                    </a:cubicBezTo>
                    <a:cubicBezTo>
                      <a:pt x="916077" y="326640"/>
                      <a:pt x="992311" y="298383"/>
                      <a:pt x="992311" y="298383"/>
                    </a:cubicBezTo>
                    <a:cubicBezTo>
                      <a:pt x="979477" y="324050"/>
                      <a:pt x="969217" y="351174"/>
                      <a:pt x="953810" y="375385"/>
                    </a:cubicBezTo>
                    <a:cubicBezTo>
                      <a:pt x="946502" y="386869"/>
                      <a:pt x="932847" y="393184"/>
                      <a:pt x="924935" y="404261"/>
                    </a:cubicBezTo>
                    <a:cubicBezTo>
                      <a:pt x="916595" y="415937"/>
                      <a:pt x="893380" y="435380"/>
                      <a:pt x="905684" y="442762"/>
                    </a:cubicBezTo>
                    <a:cubicBezTo>
                      <a:pt x="925138" y="454434"/>
                      <a:pt x="950602" y="436345"/>
                      <a:pt x="973061" y="433136"/>
                    </a:cubicBezTo>
                    <a:lnTo>
                      <a:pt x="1155941" y="336884"/>
                    </a:lnTo>
                    <a:cubicBezTo>
                      <a:pt x="1303427" y="259044"/>
                      <a:pt x="1345291" y="225921"/>
                      <a:pt x="1512076" y="182880"/>
                    </a:cubicBezTo>
                    <a:cubicBezTo>
                      <a:pt x="1546390" y="174025"/>
                      <a:pt x="1582661" y="176463"/>
                      <a:pt x="1617954" y="173254"/>
                    </a:cubicBezTo>
                    <a:cubicBezTo>
                      <a:pt x="1667248" y="197902"/>
                      <a:pt x="1700756" y="198630"/>
                      <a:pt x="1617954" y="279132"/>
                    </a:cubicBezTo>
                    <a:cubicBezTo>
                      <a:pt x="1523105" y="371346"/>
                      <a:pt x="1419556" y="455327"/>
                      <a:pt x="1309945" y="529389"/>
                    </a:cubicBezTo>
                    <a:cubicBezTo>
                      <a:pt x="1191233" y="609600"/>
                      <a:pt x="1084238" y="710736"/>
                      <a:pt x="953810" y="770021"/>
                    </a:cubicBezTo>
                    <a:cubicBezTo>
                      <a:pt x="822806" y="829568"/>
                      <a:pt x="879478" y="795614"/>
                      <a:pt x="780556" y="866273"/>
                    </a:cubicBezTo>
                    <a:cubicBezTo>
                      <a:pt x="783764" y="853439"/>
                      <a:pt x="802731" y="831955"/>
                      <a:pt x="790181" y="827772"/>
                    </a:cubicBezTo>
                    <a:cubicBezTo>
                      <a:pt x="774962" y="822699"/>
                      <a:pt x="764207" y="846627"/>
                      <a:pt x="751680" y="856648"/>
                    </a:cubicBezTo>
                    <a:cubicBezTo>
                      <a:pt x="704397" y="894474"/>
                      <a:pt x="634514" y="956886"/>
                      <a:pt x="578425" y="991402"/>
                    </a:cubicBezTo>
                    <a:cubicBezTo>
                      <a:pt x="560095" y="1002682"/>
                      <a:pt x="539924" y="1010652"/>
                      <a:pt x="520674" y="1020277"/>
                    </a:cubicBezTo>
                    <a:cubicBezTo>
                      <a:pt x="567081" y="950666"/>
                      <a:pt x="502987" y="1038224"/>
                      <a:pt x="616926" y="943275"/>
                    </a:cubicBezTo>
                    <a:cubicBezTo>
                      <a:pt x="776308" y="810457"/>
                      <a:pt x="644414" y="876115"/>
                      <a:pt x="828682" y="770021"/>
                    </a:cubicBezTo>
                    <a:cubicBezTo>
                      <a:pt x="894598" y="732069"/>
                      <a:pt x="1030812" y="664143"/>
                      <a:pt x="1030812" y="664143"/>
                    </a:cubicBezTo>
                    <a:cubicBezTo>
                      <a:pt x="1024395" y="676977"/>
                      <a:pt x="998240" y="697315"/>
                      <a:pt x="1011562" y="702644"/>
                    </a:cubicBezTo>
                    <a:cubicBezTo>
                      <a:pt x="1033249" y="711319"/>
                      <a:pt x="1086325" y="661234"/>
                      <a:pt x="1078939" y="683393"/>
                    </a:cubicBezTo>
                    <a:cubicBezTo>
                      <a:pt x="1069368" y="712108"/>
                      <a:pt x="1028372" y="716777"/>
                      <a:pt x="1001937" y="731520"/>
                    </a:cubicBezTo>
                    <a:cubicBezTo>
                      <a:pt x="861495" y="809843"/>
                      <a:pt x="707882" y="867136"/>
                      <a:pt x="578425" y="962526"/>
                    </a:cubicBezTo>
                    <a:cubicBezTo>
                      <a:pt x="315010" y="1156622"/>
                      <a:pt x="489168" y="1050333"/>
                      <a:pt x="212665" y="1174282"/>
                    </a:cubicBezTo>
                    <a:cubicBezTo>
                      <a:pt x="179932" y="1188955"/>
                      <a:pt x="88401" y="1244817"/>
                      <a:pt x="116412" y="1222408"/>
                    </a:cubicBezTo>
                    <a:cubicBezTo>
                      <a:pt x="160238" y="1187347"/>
                      <a:pt x="214093" y="1166913"/>
                      <a:pt x="260791" y="1135781"/>
                    </a:cubicBezTo>
                    <a:cubicBezTo>
                      <a:pt x="310448" y="1102676"/>
                      <a:pt x="355738" y="1063342"/>
                      <a:pt x="405170" y="1029903"/>
                    </a:cubicBezTo>
                    <a:cubicBezTo>
                      <a:pt x="464889" y="989505"/>
                      <a:pt x="528260" y="954693"/>
                      <a:pt x="588050" y="914400"/>
                    </a:cubicBezTo>
                    <a:cubicBezTo>
                      <a:pt x="675891" y="855203"/>
                      <a:pt x="914104" y="648805"/>
                      <a:pt x="847932" y="731520"/>
                    </a:cubicBezTo>
                    <a:cubicBezTo>
                      <a:pt x="768702" y="830557"/>
                      <a:pt x="776843" y="827644"/>
                      <a:pt x="684303" y="914400"/>
                    </a:cubicBezTo>
                    <a:cubicBezTo>
                      <a:pt x="662723" y="934631"/>
                      <a:pt x="639385" y="952901"/>
                      <a:pt x="616926" y="972151"/>
                    </a:cubicBezTo>
                    <a:cubicBezTo>
                      <a:pt x="607301" y="991402"/>
                      <a:pt x="569594" y="1018829"/>
                      <a:pt x="588050" y="1029903"/>
                    </a:cubicBezTo>
                    <a:cubicBezTo>
                      <a:pt x="611556" y="1044007"/>
                      <a:pt x="640339" y="1012889"/>
                      <a:pt x="665052" y="1001027"/>
                    </a:cubicBezTo>
                    <a:cubicBezTo>
                      <a:pt x="720690" y="974321"/>
                      <a:pt x="776675" y="947627"/>
                      <a:pt x="828682" y="914400"/>
                    </a:cubicBezTo>
                    <a:cubicBezTo>
                      <a:pt x="1219729" y="664565"/>
                      <a:pt x="792095" y="892616"/>
                      <a:pt x="1223318" y="644892"/>
                    </a:cubicBezTo>
                    <a:cubicBezTo>
                      <a:pt x="1301710" y="599858"/>
                      <a:pt x="1463949" y="519764"/>
                      <a:pt x="1463949" y="519764"/>
                    </a:cubicBezTo>
                    <a:cubicBezTo>
                      <a:pt x="1397079" y="597780"/>
                      <a:pt x="1364107" y="641410"/>
                      <a:pt x="1271444" y="712269"/>
                    </a:cubicBezTo>
                    <a:cubicBezTo>
                      <a:pt x="1210650" y="758759"/>
                      <a:pt x="1141637" y="793508"/>
                      <a:pt x="1078939" y="837397"/>
                    </a:cubicBezTo>
                    <a:cubicBezTo>
                      <a:pt x="1013228" y="883395"/>
                      <a:pt x="950602" y="933650"/>
                      <a:pt x="886434" y="981776"/>
                    </a:cubicBezTo>
                    <a:cubicBezTo>
                      <a:pt x="827239" y="1026172"/>
                      <a:pt x="832012" y="1012642"/>
                      <a:pt x="924935" y="1001027"/>
                    </a:cubicBezTo>
                    <a:cubicBezTo>
                      <a:pt x="957019" y="981776"/>
                      <a:pt x="989816" y="963666"/>
                      <a:pt x="1021187" y="943275"/>
                    </a:cubicBezTo>
                    <a:cubicBezTo>
                      <a:pt x="1054024" y="921931"/>
                      <a:pt x="1084022" y="896320"/>
                      <a:pt x="1117440" y="875898"/>
                    </a:cubicBezTo>
                    <a:cubicBezTo>
                      <a:pt x="1141927" y="860934"/>
                      <a:pt x="1212060" y="814745"/>
                      <a:pt x="1194442" y="837397"/>
                    </a:cubicBezTo>
                    <a:cubicBezTo>
                      <a:pt x="1131566" y="918239"/>
                      <a:pt x="914571" y="1053593"/>
                      <a:pt x="847932" y="1106905"/>
                    </a:cubicBezTo>
                    <a:cubicBezTo>
                      <a:pt x="831890" y="1119739"/>
                      <a:pt x="816241" y="1133080"/>
                      <a:pt x="799806" y="1145406"/>
                    </a:cubicBezTo>
                    <a:cubicBezTo>
                      <a:pt x="790552" y="1152347"/>
                      <a:pt x="760583" y="1169829"/>
                      <a:pt x="770930" y="1164656"/>
                    </a:cubicBezTo>
                    <a:cubicBezTo>
                      <a:pt x="868428" y="1115907"/>
                      <a:pt x="881924" y="1107455"/>
                      <a:pt x="963436" y="1039528"/>
                    </a:cubicBezTo>
                    <a:cubicBezTo>
                      <a:pt x="1028514" y="985296"/>
                      <a:pt x="1039732" y="953077"/>
                      <a:pt x="1117440" y="933650"/>
                    </a:cubicBezTo>
                    <a:cubicBezTo>
                      <a:pt x="1128663" y="930844"/>
                      <a:pt x="1097819" y="945960"/>
                      <a:pt x="1088564" y="952901"/>
                    </a:cubicBezTo>
                    <a:cubicBezTo>
                      <a:pt x="1004923" y="1015632"/>
                      <a:pt x="1077093" y="969410"/>
                      <a:pt x="992311" y="1020277"/>
                    </a:cubicBezTo>
                    <a:cubicBezTo>
                      <a:pt x="989103" y="1029902"/>
                      <a:pt x="972540" y="1049153"/>
                      <a:pt x="982686" y="1049153"/>
                    </a:cubicBezTo>
                    <a:cubicBezTo>
                      <a:pt x="1007121" y="1049153"/>
                      <a:pt x="1028848" y="1032400"/>
                      <a:pt x="1050063" y="1020277"/>
                    </a:cubicBezTo>
                    <a:cubicBezTo>
                      <a:pt x="1074026" y="1006584"/>
                      <a:pt x="1094224" y="987076"/>
                      <a:pt x="1117440" y="972151"/>
                    </a:cubicBezTo>
                    <a:cubicBezTo>
                      <a:pt x="1139199" y="958163"/>
                      <a:pt x="1162358" y="946484"/>
                      <a:pt x="1184817" y="933650"/>
                    </a:cubicBezTo>
                    <a:cubicBezTo>
                      <a:pt x="1194442" y="936858"/>
                      <a:pt x="1212257" y="933231"/>
                      <a:pt x="1213692" y="943275"/>
                    </a:cubicBezTo>
                    <a:cubicBezTo>
                      <a:pt x="1221281" y="996396"/>
                      <a:pt x="1140247" y="1056563"/>
                      <a:pt x="1117440" y="1078029"/>
                    </a:cubicBezTo>
                    <a:cubicBezTo>
                      <a:pt x="1089306" y="1104508"/>
                      <a:pt x="1061915" y="1132113"/>
                      <a:pt x="1030812" y="1155031"/>
                    </a:cubicBezTo>
                    <a:cubicBezTo>
                      <a:pt x="874251" y="1270392"/>
                      <a:pt x="982251" y="1148975"/>
                      <a:pt x="790181" y="1309035"/>
                    </a:cubicBezTo>
                    <a:cubicBezTo>
                      <a:pt x="770930" y="1325077"/>
                      <a:pt x="751055" y="1340398"/>
                      <a:pt x="732429" y="1357162"/>
                    </a:cubicBezTo>
                    <a:cubicBezTo>
                      <a:pt x="718939" y="1369303"/>
                      <a:pt x="681094" y="1382830"/>
                      <a:pt x="693928" y="1395663"/>
                    </a:cubicBezTo>
                    <a:cubicBezTo>
                      <a:pt x="708277" y="1410011"/>
                      <a:pt x="732429" y="1382829"/>
                      <a:pt x="751680" y="1376412"/>
                    </a:cubicBezTo>
                    <a:cubicBezTo>
                      <a:pt x="939552" y="1219851"/>
                      <a:pt x="645293" y="1461593"/>
                      <a:pt x="896059" y="1270534"/>
                    </a:cubicBezTo>
                    <a:cubicBezTo>
                      <a:pt x="935924" y="1240161"/>
                      <a:pt x="970154" y="1202515"/>
                      <a:pt x="1011562" y="1174282"/>
                    </a:cubicBezTo>
                    <a:cubicBezTo>
                      <a:pt x="1041200" y="1154074"/>
                      <a:pt x="1074755" y="1140075"/>
                      <a:pt x="1107815" y="1126155"/>
                    </a:cubicBezTo>
                    <a:cubicBezTo>
                      <a:pt x="1135867" y="1114344"/>
                      <a:pt x="1194442" y="1097280"/>
                      <a:pt x="1194442" y="1097280"/>
                    </a:cubicBezTo>
                    <a:cubicBezTo>
                      <a:pt x="1188025" y="1119739"/>
                      <a:pt x="1167805" y="1142497"/>
                      <a:pt x="1175191" y="1164656"/>
                    </a:cubicBezTo>
                    <a:cubicBezTo>
                      <a:pt x="1179374" y="1177206"/>
                      <a:pt x="1202290" y="1161738"/>
                      <a:pt x="1213692" y="1155031"/>
                    </a:cubicBezTo>
                    <a:cubicBezTo>
                      <a:pt x="1257418" y="1129310"/>
                      <a:pt x="1296907" y="1096982"/>
                      <a:pt x="1338821" y="1068404"/>
                    </a:cubicBezTo>
                    <a:cubicBezTo>
                      <a:pt x="1367495" y="1048854"/>
                      <a:pt x="1394981" y="1027270"/>
                      <a:pt x="1425448" y="1010652"/>
                    </a:cubicBezTo>
                    <a:cubicBezTo>
                      <a:pt x="1460741" y="991402"/>
                      <a:pt x="1497235" y="974208"/>
                      <a:pt x="1531326" y="952901"/>
                    </a:cubicBezTo>
                    <a:cubicBezTo>
                      <a:pt x="1699089" y="848049"/>
                      <a:pt x="1605989" y="880356"/>
                      <a:pt x="1781583" y="808522"/>
                    </a:cubicBezTo>
                    <a:cubicBezTo>
                      <a:pt x="1809754" y="796997"/>
                      <a:pt x="1839118" y="788597"/>
                      <a:pt x="1868210" y="779646"/>
                    </a:cubicBezTo>
                    <a:cubicBezTo>
                      <a:pt x="1880854" y="775756"/>
                      <a:pt x="1893528" y="771120"/>
                      <a:pt x="1906711" y="770021"/>
                    </a:cubicBezTo>
                    <a:cubicBezTo>
                      <a:pt x="1932290" y="767889"/>
                      <a:pt x="1958046" y="770021"/>
                      <a:pt x="1983714" y="770021"/>
                    </a:cubicBezTo>
                  </a:path>
                </a:pathLst>
              </a:cu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4495800" y="2971399"/>
              <a:ext cx="1676400" cy="7624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570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Network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95800" y="6567476"/>
            <a:ext cx="472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http://colah.github.io/posts/2015-08-Understanding-LSTMs/</a:t>
            </a:r>
            <a:endParaRPr lang="en-US" sz="1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Model motivation: pass on a “memory” vector of output of previous frames to influence how the next frame is interpreted</a:t>
            </a:r>
          </a:p>
          <a:p>
            <a:endParaRPr lang="en-US" dirty="0"/>
          </a:p>
          <a:p>
            <a:r>
              <a:rPr lang="en-US" dirty="0" smtClean="0"/>
              <a:t>Color outputs { red, purple, yellow }</a:t>
            </a:r>
          </a:p>
          <a:p>
            <a:pPr lvl="1"/>
            <a:r>
              <a:rPr lang="en-US" dirty="0" smtClean="0"/>
              <a:t>Purple is similar to two syllables of red</a:t>
            </a:r>
          </a:p>
          <a:p>
            <a:pPr lvl="1"/>
            <a:r>
              <a:rPr lang="en-US" dirty="0" smtClean="0"/>
              <a:t>Yellow could potentially be predicted by a single wide-mouth frame alone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00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Network: training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95800" y="6567476"/>
            <a:ext cx="472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http://colah.github.io/posts/2015-08-Understanding-LSTMs/</a:t>
            </a:r>
            <a:endParaRPr lang="en-US" sz="1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72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~300 training examples of each color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903 total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16-25 time points each example (</a:t>
            </a:r>
            <a:r>
              <a:rPr lang="en-US" i="1" dirty="0" smtClean="0"/>
              <a:t>variable!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512 dim vector “code” for each frame</a:t>
            </a:r>
          </a:p>
          <a:p>
            <a:r>
              <a:rPr lang="en-US" dirty="0" smtClean="0"/>
              <a:t>A modest 2,099,200 variables</a:t>
            </a:r>
            <a:endParaRPr lang="en-US" dirty="0" smtClean="0"/>
          </a:p>
          <a:p>
            <a:r>
              <a:rPr lang="en-US" dirty="0" smtClean="0"/>
              <a:t>Training takes ~1hr (</a:t>
            </a:r>
            <a:r>
              <a:rPr lang="en-US" dirty="0" err="1" smtClean="0"/>
              <a:t>gpu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Randomly choose </a:t>
            </a:r>
            <a:r>
              <a:rPr lang="en-US" dirty="0" smtClean="0"/>
              <a:t>90%/10% split 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803 for training </a:t>
            </a:r>
            <a:r>
              <a:rPr lang="en-US" sz="3600" dirty="0" smtClean="0"/>
              <a:t>:</a:t>
            </a:r>
            <a:r>
              <a:rPr lang="en-US" dirty="0" smtClean="0"/>
              <a:t> 90 for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09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r>
              <a:rPr lang="en-US" dirty="0" smtClean="0"/>
              <a:t>A Surprise! A Perfect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3781" y="1556543"/>
            <a:ext cx="3630283" cy="47069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Quickly achieve 0% error on both training and test set (all colors)</a:t>
            </a:r>
          </a:p>
          <a:p>
            <a:r>
              <a:rPr lang="en-US" dirty="0" smtClean="0"/>
              <a:t>Rare feat in computer vision</a:t>
            </a:r>
            <a:endParaRPr lang="en-US" dirty="0" smtClean="0"/>
          </a:p>
          <a:p>
            <a:r>
              <a:rPr lang="en-US" dirty="0" smtClean="0"/>
              <a:t>Probably would not be flawless with 10x more examples</a:t>
            </a:r>
            <a:endParaRPr lang="en-US" dirty="0"/>
          </a:p>
        </p:txBody>
      </p:sp>
      <p:pic>
        <p:nvPicPr>
          <p:cNvPr id="32770" name="Picture 2" descr="C:\Users\cgs567\Documents\Classes\EE371R\ClassProject\t151201\lstm error training decre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52600"/>
            <a:ext cx="534352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85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7467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 am not a computer person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155050" y="1600200"/>
            <a:ext cx="3810000" cy="3810000"/>
            <a:chOff x="1155050" y="1600200"/>
            <a:chExt cx="3810000" cy="3810000"/>
          </a:xfrm>
        </p:grpSpPr>
        <p:grpSp>
          <p:nvGrpSpPr>
            <p:cNvPr id="3" name="Group 2"/>
            <p:cNvGrpSpPr/>
            <p:nvPr/>
          </p:nvGrpSpPr>
          <p:grpSpPr>
            <a:xfrm>
              <a:off x="1155050" y="1600200"/>
              <a:ext cx="3810000" cy="3810000"/>
              <a:chOff x="1828800" y="1600200"/>
              <a:chExt cx="5180798" cy="5180798"/>
            </a:xfrm>
          </p:grpSpPr>
          <p:pic>
            <p:nvPicPr>
              <p:cNvPr id="1026" name="Picture 2" descr="http://www.dhresource.com/0x0s/f2-albu-g2-M01-2F-59-rBVaGlVJjKWABa7eAAHf9z1PHec445.jpg/magic-light-bulb-home-hot-sale-lighting-wireless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8800" y="1600200"/>
                <a:ext cx="5180798" cy="5180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Freeform 3"/>
              <p:cNvSpPr/>
              <p:nvPr/>
            </p:nvSpPr>
            <p:spPr>
              <a:xfrm>
                <a:off x="4253457" y="3859731"/>
                <a:ext cx="1983714" cy="1399787"/>
              </a:xfrm>
              <a:custGeom>
                <a:avLst/>
                <a:gdLst>
                  <a:gd name="connsiteX0" fmla="*/ 1329196 w 1983714"/>
                  <a:gd name="connsiteY0" fmla="*/ 0 h 1399787"/>
                  <a:gd name="connsiteX1" fmla="*/ 1127065 w 1983714"/>
                  <a:gd name="connsiteY1" fmla="*/ 115503 h 1399787"/>
                  <a:gd name="connsiteX2" fmla="*/ 588050 w 1983714"/>
                  <a:gd name="connsiteY2" fmla="*/ 433136 h 1399787"/>
                  <a:gd name="connsiteX3" fmla="*/ 395545 w 1983714"/>
                  <a:gd name="connsiteY3" fmla="*/ 500513 h 1399787"/>
                  <a:gd name="connsiteX4" fmla="*/ 251166 w 1983714"/>
                  <a:gd name="connsiteY4" fmla="*/ 558265 h 1399787"/>
                  <a:gd name="connsiteX5" fmla="*/ 10535 w 1983714"/>
                  <a:gd name="connsiteY5" fmla="*/ 673768 h 1399787"/>
                  <a:gd name="connsiteX6" fmla="*/ 909 w 1983714"/>
                  <a:gd name="connsiteY6" fmla="*/ 683393 h 1399787"/>
                  <a:gd name="connsiteX7" fmla="*/ 539924 w 1983714"/>
                  <a:gd name="connsiteY7" fmla="*/ 433136 h 1399787"/>
                  <a:gd name="connsiteX8" fmla="*/ 665052 w 1983714"/>
                  <a:gd name="connsiteY8" fmla="*/ 385010 h 1399787"/>
                  <a:gd name="connsiteX9" fmla="*/ 770930 w 1983714"/>
                  <a:gd name="connsiteY9" fmla="*/ 356134 h 1399787"/>
                  <a:gd name="connsiteX10" fmla="*/ 876808 w 1983714"/>
                  <a:gd name="connsiteY10" fmla="*/ 336884 h 1399787"/>
                  <a:gd name="connsiteX11" fmla="*/ 992311 w 1983714"/>
                  <a:gd name="connsiteY11" fmla="*/ 298383 h 1399787"/>
                  <a:gd name="connsiteX12" fmla="*/ 953810 w 1983714"/>
                  <a:gd name="connsiteY12" fmla="*/ 375385 h 1399787"/>
                  <a:gd name="connsiteX13" fmla="*/ 924935 w 1983714"/>
                  <a:gd name="connsiteY13" fmla="*/ 404261 h 1399787"/>
                  <a:gd name="connsiteX14" fmla="*/ 905684 w 1983714"/>
                  <a:gd name="connsiteY14" fmla="*/ 442762 h 1399787"/>
                  <a:gd name="connsiteX15" fmla="*/ 973061 w 1983714"/>
                  <a:gd name="connsiteY15" fmla="*/ 433136 h 1399787"/>
                  <a:gd name="connsiteX16" fmla="*/ 1155941 w 1983714"/>
                  <a:gd name="connsiteY16" fmla="*/ 336884 h 1399787"/>
                  <a:gd name="connsiteX17" fmla="*/ 1512076 w 1983714"/>
                  <a:gd name="connsiteY17" fmla="*/ 182880 h 1399787"/>
                  <a:gd name="connsiteX18" fmla="*/ 1617954 w 1983714"/>
                  <a:gd name="connsiteY18" fmla="*/ 173254 h 1399787"/>
                  <a:gd name="connsiteX19" fmla="*/ 1617954 w 1983714"/>
                  <a:gd name="connsiteY19" fmla="*/ 279132 h 1399787"/>
                  <a:gd name="connsiteX20" fmla="*/ 1309945 w 1983714"/>
                  <a:gd name="connsiteY20" fmla="*/ 529389 h 1399787"/>
                  <a:gd name="connsiteX21" fmla="*/ 953810 w 1983714"/>
                  <a:gd name="connsiteY21" fmla="*/ 770021 h 1399787"/>
                  <a:gd name="connsiteX22" fmla="*/ 780556 w 1983714"/>
                  <a:gd name="connsiteY22" fmla="*/ 866273 h 1399787"/>
                  <a:gd name="connsiteX23" fmla="*/ 790181 w 1983714"/>
                  <a:gd name="connsiteY23" fmla="*/ 827772 h 1399787"/>
                  <a:gd name="connsiteX24" fmla="*/ 751680 w 1983714"/>
                  <a:gd name="connsiteY24" fmla="*/ 856648 h 1399787"/>
                  <a:gd name="connsiteX25" fmla="*/ 578425 w 1983714"/>
                  <a:gd name="connsiteY25" fmla="*/ 991402 h 1399787"/>
                  <a:gd name="connsiteX26" fmla="*/ 520674 w 1983714"/>
                  <a:gd name="connsiteY26" fmla="*/ 1020277 h 1399787"/>
                  <a:gd name="connsiteX27" fmla="*/ 616926 w 1983714"/>
                  <a:gd name="connsiteY27" fmla="*/ 943275 h 1399787"/>
                  <a:gd name="connsiteX28" fmla="*/ 828682 w 1983714"/>
                  <a:gd name="connsiteY28" fmla="*/ 770021 h 1399787"/>
                  <a:gd name="connsiteX29" fmla="*/ 1030812 w 1983714"/>
                  <a:gd name="connsiteY29" fmla="*/ 664143 h 1399787"/>
                  <a:gd name="connsiteX30" fmla="*/ 1011562 w 1983714"/>
                  <a:gd name="connsiteY30" fmla="*/ 702644 h 1399787"/>
                  <a:gd name="connsiteX31" fmla="*/ 1078939 w 1983714"/>
                  <a:gd name="connsiteY31" fmla="*/ 683393 h 1399787"/>
                  <a:gd name="connsiteX32" fmla="*/ 1001937 w 1983714"/>
                  <a:gd name="connsiteY32" fmla="*/ 731520 h 1399787"/>
                  <a:gd name="connsiteX33" fmla="*/ 578425 w 1983714"/>
                  <a:gd name="connsiteY33" fmla="*/ 962526 h 1399787"/>
                  <a:gd name="connsiteX34" fmla="*/ 212665 w 1983714"/>
                  <a:gd name="connsiteY34" fmla="*/ 1174282 h 1399787"/>
                  <a:gd name="connsiteX35" fmla="*/ 116412 w 1983714"/>
                  <a:gd name="connsiteY35" fmla="*/ 1222408 h 1399787"/>
                  <a:gd name="connsiteX36" fmla="*/ 260791 w 1983714"/>
                  <a:gd name="connsiteY36" fmla="*/ 1135781 h 1399787"/>
                  <a:gd name="connsiteX37" fmla="*/ 405170 w 1983714"/>
                  <a:gd name="connsiteY37" fmla="*/ 1029903 h 1399787"/>
                  <a:gd name="connsiteX38" fmla="*/ 588050 w 1983714"/>
                  <a:gd name="connsiteY38" fmla="*/ 914400 h 1399787"/>
                  <a:gd name="connsiteX39" fmla="*/ 847932 w 1983714"/>
                  <a:gd name="connsiteY39" fmla="*/ 731520 h 1399787"/>
                  <a:gd name="connsiteX40" fmla="*/ 684303 w 1983714"/>
                  <a:gd name="connsiteY40" fmla="*/ 914400 h 1399787"/>
                  <a:gd name="connsiteX41" fmla="*/ 616926 w 1983714"/>
                  <a:gd name="connsiteY41" fmla="*/ 972151 h 1399787"/>
                  <a:gd name="connsiteX42" fmla="*/ 588050 w 1983714"/>
                  <a:gd name="connsiteY42" fmla="*/ 1029903 h 1399787"/>
                  <a:gd name="connsiteX43" fmla="*/ 665052 w 1983714"/>
                  <a:gd name="connsiteY43" fmla="*/ 1001027 h 1399787"/>
                  <a:gd name="connsiteX44" fmla="*/ 828682 w 1983714"/>
                  <a:gd name="connsiteY44" fmla="*/ 914400 h 1399787"/>
                  <a:gd name="connsiteX45" fmla="*/ 1223318 w 1983714"/>
                  <a:gd name="connsiteY45" fmla="*/ 644892 h 1399787"/>
                  <a:gd name="connsiteX46" fmla="*/ 1463949 w 1983714"/>
                  <a:gd name="connsiteY46" fmla="*/ 519764 h 1399787"/>
                  <a:gd name="connsiteX47" fmla="*/ 1271444 w 1983714"/>
                  <a:gd name="connsiteY47" fmla="*/ 712269 h 1399787"/>
                  <a:gd name="connsiteX48" fmla="*/ 1078939 w 1983714"/>
                  <a:gd name="connsiteY48" fmla="*/ 837397 h 1399787"/>
                  <a:gd name="connsiteX49" fmla="*/ 886434 w 1983714"/>
                  <a:gd name="connsiteY49" fmla="*/ 981776 h 1399787"/>
                  <a:gd name="connsiteX50" fmla="*/ 924935 w 1983714"/>
                  <a:gd name="connsiteY50" fmla="*/ 1001027 h 1399787"/>
                  <a:gd name="connsiteX51" fmla="*/ 1021187 w 1983714"/>
                  <a:gd name="connsiteY51" fmla="*/ 943275 h 1399787"/>
                  <a:gd name="connsiteX52" fmla="*/ 1117440 w 1983714"/>
                  <a:gd name="connsiteY52" fmla="*/ 875898 h 1399787"/>
                  <a:gd name="connsiteX53" fmla="*/ 1194442 w 1983714"/>
                  <a:gd name="connsiteY53" fmla="*/ 837397 h 1399787"/>
                  <a:gd name="connsiteX54" fmla="*/ 847932 w 1983714"/>
                  <a:gd name="connsiteY54" fmla="*/ 1106905 h 1399787"/>
                  <a:gd name="connsiteX55" fmla="*/ 799806 w 1983714"/>
                  <a:gd name="connsiteY55" fmla="*/ 1145406 h 1399787"/>
                  <a:gd name="connsiteX56" fmla="*/ 770930 w 1983714"/>
                  <a:gd name="connsiteY56" fmla="*/ 1164656 h 1399787"/>
                  <a:gd name="connsiteX57" fmla="*/ 963436 w 1983714"/>
                  <a:gd name="connsiteY57" fmla="*/ 1039528 h 1399787"/>
                  <a:gd name="connsiteX58" fmla="*/ 1117440 w 1983714"/>
                  <a:gd name="connsiteY58" fmla="*/ 933650 h 1399787"/>
                  <a:gd name="connsiteX59" fmla="*/ 1088564 w 1983714"/>
                  <a:gd name="connsiteY59" fmla="*/ 952901 h 1399787"/>
                  <a:gd name="connsiteX60" fmla="*/ 992311 w 1983714"/>
                  <a:gd name="connsiteY60" fmla="*/ 1020277 h 1399787"/>
                  <a:gd name="connsiteX61" fmla="*/ 982686 w 1983714"/>
                  <a:gd name="connsiteY61" fmla="*/ 1049153 h 1399787"/>
                  <a:gd name="connsiteX62" fmla="*/ 1050063 w 1983714"/>
                  <a:gd name="connsiteY62" fmla="*/ 1020277 h 1399787"/>
                  <a:gd name="connsiteX63" fmla="*/ 1117440 w 1983714"/>
                  <a:gd name="connsiteY63" fmla="*/ 972151 h 1399787"/>
                  <a:gd name="connsiteX64" fmla="*/ 1184817 w 1983714"/>
                  <a:gd name="connsiteY64" fmla="*/ 933650 h 1399787"/>
                  <a:gd name="connsiteX65" fmla="*/ 1213692 w 1983714"/>
                  <a:gd name="connsiteY65" fmla="*/ 943275 h 1399787"/>
                  <a:gd name="connsiteX66" fmla="*/ 1117440 w 1983714"/>
                  <a:gd name="connsiteY66" fmla="*/ 1078029 h 1399787"/>
                  <a:gd name="connsiteX67" fmla="*/ 1030812 w 1983714"/>
                  <a:gd name="connsiteY67" fmla="*/ 1155031 h 1399787"/>
                  <a:gd name="connsiteX68" fmla="*/ 790181 w 1983714"/>
                  <a:gd name="connsiteY68" fmla="*/ 1309035 h 1399787"/>
                  <a:gd name="connsiteX69" fmla="*/ 732429 w 1983714"/>
                  <a:gd name="connsiteY69" fmla="*/ 1357162 h 1399787"/>
                  <a:gd name="connsiteX70" fmla="*/ 693928 w 1983714"/>
                  <a:gd name="connsiteY70" fmla="*/ 1395663 h 1399787"/>
                  <a:gd name="connsiteX71" fmla="*/ 751680 w 1983714"/>
                  <a:gd name="connsiteY71" fmla="*/ 1376412 h 1399787"/>
                  <a:gd name="connsiteX72" fmla="*/ 896059 w 1983714"/>
                  <a:gd name="connsiteY72" fmla="*/ 1270534 h 1399787"/>
                  <a:gd name="connsiteX73" fmla="*/ 1011562 w 1983714"/>
                  <a:gd name="connsiteY73" fmla="*/ 1174282 h 1399787"/>
                  <a:gd name="connsiteX74" fmla="*/ 1107815 w 1983714"/>
                  <a:gd name="connsiteY74" fmla="*/ 1126155 h 1399787"/>
                  <a:gd name="connsiteX75" fmla="*/ 1194442 w 1983714"/>
                  <a:gd name="connsiteY75" fmla="*/ 1097280 h 1399787"/>
                  <a:gd name="connsiteX76" fmla="*/ 1175191 w 1983714"/>
                  <a:gd name="connsiteY76" fmla="*/ 1164656 h 1399787"/>
                  <a:gd name="connsiteX77" fmla="*/ 1213692 w 1983714"/>
                  <a:gd name="connsiteY77" fmla="*/ 1155031 h 1399787"/>
                  <a:gd name="connsiteX78" fmla="*/ 1338821 w 1983714"/>
                  <a:gd name="connsiteY78" fmla="*/ 1068404 h 1399787"/>
                  <a:gd name="connsiteX79" fmla="*/ 1425448 w 1983714"/>
                  <a:gd name="connsiteY79" fmla="*/ 1010652 h 1399787"/>
                  <a:gd name="connsiteX80" fmla="*/ 1531326 w 1983714"/>
                  <a:gd name="connsiteY80" fmla="*/ 952901 h 1399787"/>
                  <a:gd name="connsiteX81" fmla="*/ 1781583 w 1983714"/>
                  <a:gd name="connsiteY81" fmla="*/ 808522 h 1399787"/>
                  <a:gd name="connsiteX82" fmla="*/ 1868210 w 1983714"/>
                  <a:gd name="connsiteY82" fmla="*/ 779646 h 1399787"/>
                  <a:gd name="connsiteX83" fmla="*/ 1906711 w 1983714"/>
                  <a:gd name="connsiteY83" fmla="*/ 770021 h 1399787"/>
                  <a:gd name="connsiteX84" fmla="*/ 1983714 w 1983714"/>
                  <a:gd name="connsiteY84" fmla="*/ 770021 h 1399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1983714" h="1399787">
                    <a:moveTo>
                      <a:pt x="1329196" y="0"/>
                    </a:moveTo>
                    <a:cubicBezTo>
                      <a:pt x="1185068" y="20589"/>
                      <a:pt x="1330522" y="-11658"/>
                      <a:pt x="1127065" y="115503"/>
                    </a:cubicBezTo>
                    <a:cubicBezTo>
                      <a:pt x="983250" y="205388"/>
                      <a:pt x="753039" y="358141"/>
                      <a:pt x="588050" y="433136"/>
                    </a:cubicBezTo>
                    <a:cubicBezTo>
                      <a:pt x="526159" y="461268"/>
                      <a:pt x="459276" y="476841"/>
                      <a:pt x="395545" y="500513"/>
                    </a:cubicBezTo>
                    <a:cubicBezTo>
                      <a:pt x="346955" y="518561"/>
                      <a:pt x="298434" y="536994"/>
                      <a:pt x="251166" y="558265"/>
                    </a:cubicBezTo>
                    <a:cubicBezTo>
                      <a:pt x="170031" y="594776"/>
                      <a:pt x="73451" y="610859"/>
                      <a:pt x="10535" y="673768"/>
                    </a:cubicBezTo>
                    <a:cubicBezTo>
                      <a:pt x="7326" y="676976"/>
                      <a:pt x="-3114" y="685492"/>
                      <a:pt x="909" y="683393"/>
                    </a:cubicBezTo>
                    <a:cubicBezTo>
                      <a:pt x="294860" y="530028"/>
                      <a:pt x="186289" y="579203"/>
                      <a:pt x="539924" y="433136"/>
                    </a:cubicBezTo>
                    <a:cubicBezTo>
                      <a:pt x="581227" y="416076"/>
                      <a:pt x="621939" y="396768"/>
                      <a:pt x="665052" y="385010"/>
                    </a:cubicBezTo>
                    <a:cubicBezTo>
                      <a:pt x="700345" y="375385"/>
                      <a:pt x="735258" y="364241"/>
                      <a:pt x="770930" y="356134"/>
                    </a:cubicBezTo>
                    <a:cubicBezTo>
                      <a:pt x="805909" y="348184"/>
                      <a:pt x="842098" y="345939"/>
                      <a:pt x="876808" y="336884"/>
                    </a:cubicBezTo>
                    <a:cubicBezTo>
                      <a:pt x="916077" y="326640"/>
                      <a:pt x="992311" y="298383"/>
                      <a:pt x="992311" y="298383"/>
                    </a:cubicBezTo>
                    <a:cubicBezTo>
                      <a:pt x="979477" y="324050"/>
                      <a:pt x="969217" y="351174"/>
                      <a:pt x="953810" y="375385"/>
                    </a:cubicBezTo>
                    <a:cubicBezTo>
                      <a:pt x="946502" y="386869"/>
                      <a:pt x="932847" y="393184"/>
                      <a:pt x="924935" y="404261"/>
                    </a:cubicBezTo>
                    <a:cubicBezTo>
                      <a:pt x="916595" y="415937"/>
                      <a:pt x="893380" y="435380"/>
                      <a:pt x="905684" y="442762"/>
                    </a:cubicBezTo>
                    <a:cubicBezTo>
                      <a:pt x="925138" y="454434"/>
                      <a:pt x="950602" y="436345"/>
                      <a:pt x="973061" y="433136"/>
                    </a:cubicBezTo>
                    <a:lnTo>
                      <a:pt x="1155941" y="336884"/>
                    </a:lnTo>
                    <a:cubicBezTo>
                      <a:pt x="1303427" y="259044"/>
                      <a:pt x="1345291" y="225921"/>
                      <a:pt x="1512076" y="182880"/>
                    </a:cubicBezTo>
                    <a:cubicBezTo>
                      <a:pt x="1546390" y="174025"/>
                      <a:pt x="1582661" y="176463"/>
                      <a:pt x="1617954" y="173254"/>
                    </a:cubicBezTo>
                    <a:cubicBezTo>
                      <a:pt x="1667248" y="197902"/>
                      <a:pt x="1700756" y="198630"/>
                      <a:pt x="1617954" y="279132"/>
                    </a:cubicBezTo>
                    <a:cubicBezTo>
                      <a:pt x="1523105" y="371346"/>
                      <a:pt x="1419556" y="455327"/>
                      <a:pt x="1309945" y="529389"/>
                    </a:cubicBezTo>
                    <a:cubicBezTo>
                      <a:pt x="1191233" y="609600"/>
                      <a:pt x="1084238" y="710736"/>
                      <a:pt x="953810" y="770021"/>
                    </a:cubicBezTo>
                    <a:cubicBezTo>
                      <a:pt x="822806" y="829568"/>
                      <a:pt x="879478" y="795614"/>
                      <a:pt x="780556" y="866273"/>
                    </a:cubicBezTo>
                    <a:cubicBezTo>
                      <a:pt x="783764" y="853439"/>
                      <a:pt x="802731" y="831955"/>
                      <a:pt x="790181" y="827772"/>
                    </a:cubicBezTo>
                    <a:cubicBezTo>
                      <a:pt x="774962" y="822699"/>
                      <a:pt x="764207" y="846627"/>
                      <a:pt x="751680" y="856648"/>
                    </a:cubicBezTo>
                    <a:cubicBezTo>
                      <a:pt x="704397" y="894474"/>
                      <a:pt x="634514" y="956886"/>
                      <a:pt x="578425" y="991402"/>
                    </a:cubicBezTo>
                    <a:cubicBezTo>
                      <a:pt x="560095" y="1002682"/>
                      <a:pt x="539924" y="1010652"/>
                      <a:pt x="520674" y="1020277"/>
                    </a:cubicBezTo>
                    <a:cubicBezTo>
                      <a:pt x="567081" y="950666"/>
                      <a:pt x="502987" y="1038224"/>
                      <a:pt x="616926" y="943275"/>
                    </a:cubicBezTo>
                    <a:cubicBezTo>
                      <a:pt x="776308" y="810457"/>
                      <a:pt x="644414" y="876115"/>
                      <a:pt x="828682" y="770021"/>
                    </a:cubicBezTo>
                    <a:cubicBezTo>
                      <a:pt x="894598" y="732069"/>
                      <a:pt x="1030812" y="664143"/>
                      <a:pt x="1030812" y="664143"/>
                    </a:cubicBezTo>
                    <a:cubicBezTo>
                      <a:pt x="1024395" y="676977"/>
                      <a:pt x="998240" y="697315"/>
                      <a:pt x="1011562" y="702644"/>
                    </a:cubicBezTo>
                    <a:cubicBezTo>
                      <a:pt x="1033249" y="711319"/>
                      <a:pt x="1086325" y="661234"/>
                      <a:pt x="1078939" y="683393"/>
                    </a:cubicBezTo>
                    <a:cubicBezTo>
                      <a:pt x="1069368" y="712108"/>
                      <a:pt x="1028372" y="716777"/>
                      <a:pt x="1001937" y="731520"/>
                    </a:cubicBezTo>
                    <a:cubicBezTo>
                      <a:pt x="861495" y="809843"/>
                      <a:pt x="707882" y="867136"/>
                      <a:pt x="578425" y="962526"/>
                    </a:cubicBezTo>
                    <a:cubicBezTo>
                      <a:pt x="315010" y="1156622"/>
                      <a:pt x="489168" y="1050333"/>
                      <a:pt x="212665" y="1174282"/>
                    </a:cubicBezTo>
                    <a:cubicBezTo>
                      <a:pt x="179932" y="1188955"/>
                      <a:pt x="88401" y="1244817"/>
                      <a:pt x="116412" y="1222408"/>
                    </a:cubicBezTo>
                    <a:cubicBezTo>
                      <a:pt x="160238" y="1187347"/>
                      <a:pt x="214093" y="1166913"/>
                      <a:pt x="260791" y="1135781"/>
                    </a:cubicBezTo>
                    <a:cubicBezTo>
                      <a:pt x="310448" y="1102676"/>
                      <a:pt x="355738" y="1063342"/>
                      <a:pt x="405170" y="1029903"/>
                    </a:cubicBezTo>
                    <a:cubicBezTo>
                      <a:pt x="464889" y="989505"/>
                      <a:pt x="528260" y="954693"/>
                      <a:pt x="588050" y="914400"/>
                    </a:cubicBezTo>
                    <a:cubicBezTo>
                      <a:pt x="675891" y="855203"/>
                      <a:pt x="914104" y="648805"/>
                      <a:pt x="847932" y="731520"/>
                    </a:cubicBezTo>
                    <a:cubicBezTo>
                      <a:pt x="768702" y="830557"/>
                      <a:pt x="776843" y="827644"/>
                      <a:pt x="684303" y="914400"/>
                    </a:cubicBezTo>
                    <a:cubicBezTo>
                      <a:pt x="662723" y="934631"/>
                      <a:pt x="639385" y="952901"/>
                      <a:pt x="616926" y="972151"/>
                    </a:cubicBezTo>
                    <a:cubicBezTo>
                      <a:pt x="607301" y="991402"/>
                      <a:pt x="569594" y="1018829"/>
                      <a:pt x="588050" y="1029903"/>
                    </a:cubicBezTo>
                    <a:cubicBezTo>
                      <a:pt x="611556" y="1044007"/>
                      <a:pt x="640339" y="1012889"/>
                      <a:pt x="665052" y="1001027"/>
                    </a:cubicBezTo>
                    <a:cubicBezTo>
                      <a:pt x="720690" y="974321"/>
                      <a:pt x="776675" y="947627"/>
                      <a:pt x="828682" y="914400"/>
                    </a:cubicBezTo>
                    <a:cubicBezTo>
                      <a:pt x="1219729" y="664565"/>
                      <a:pt x="792095" y="892616"/>
                      <a:pt x="1223318" y="644892"/>
                    </a:cubicBezTo>
                    <a:cubicBezTo>
                      <a:pt x="1301710" y="599858"/>
                      <a:pt x="1463949" y="519764"/>
                      <a:pt x="1463949" y="519764"/>
                    </a:cubicBezTo>
                    <a:cubicBezTo>
                      <a:pt x="1397079" y="597780"/>
                      <a:pt x="1364107" y="641410"/>
                      <a:pt x="1271444" y="712269"/>
                    </a:cubicBezTo>
                    <a:cubicBezTo>
                      <a:pt x="1210650" y="758759"/>
                      <a:pt x="1141637" y="793508"/>
                      <a:pt x="1078939" y="837397"/>
                    </a:cubicBezTo>
                    <a:cubicBezTo>
                      <a:pt x="1013228" y="883395"/>
                      <a:pt x="950602" y="933650"/>
                      <a:pt x="886434" y="981776"/>
                    </a:cubicBezTo>
                    <a:cubicBezTo>
                      <a:pt x="827239" y="1026172"/>
                      <a:pt x="832012" y="1012642"/>
                      <a:pt x="924935" y="1001027"/>
                    </a:cubicBezTo>
                    <a:cubicBezTo>
                      <a:pt x="957019" y="981776"/>
                      <a:pt x="989816" y="963666"/>
                      <a:pt x="1021187" y="943275"/>
                    </a:cubicBezTo>
                    <a:cubicBezTo>
                      <a:pt x="1054024" y="921931"/>
                      <a:pt x="1084022" y="896320"/>
                      <a:pt x="1117440" y="875898"/>
                    </a:cubicBezTo>
                    <a:cubicBezTo>
                      <a:pt x="1141927" y="860934"/>
                      <a:pt x="1212060" y="814745"/>
                      <a:pt x="1194442" y="837397"/>
                    </a:cubicBezTo>
                    <a:cubicBezTo>
                      <a:pt x="1131566" y="918239"/>
                      <a:pt x="914571" y="1053593"/>
                      <a:pt x="847932" y="1106905"/>
                    </a:cubicBezTo>
                    <a:cubicBezTo>
                      <a:pt x="831890" y="1119739"/>
                      <a:pt x="816241" y="1133080"/>
                      <a:pt x="799806" y="1145406"/>
                    </a:cubicBezTo>
                    <a:cubicBezTo>
                      <a:pt x="790552" y="1152347"/>
                      <a:pt x="760583" y="1169829"/>
                      <a:pt x="770930" y="1164656"/>
                    </a:cubicBezTo>
                    <a:cubicBezTo>
                      <a:pt x="868428" y="1115907"/>
                      <a:pt x="881924" y="1107455"/>
                      <a:pt x="963436" y="1039528"/>
                    </a:cubicBezTo>
                    <a:cubicBezTo>
                      <a:pt x="1028514" y="985296"/>
                      <a:pt x="1039732" y="953077"/>
                      <a:pt x="1117440" y="933650"/>
                    </a:cubicBezTo>
                    <a:cubicBezTo>
                      <a:pt x="1128663" y="930844"/>
                      <a:pt x="1097819" y="945960"/>
                      <a:pt x="1088564" y="952901"/>
                    </a:cubicBezTo>
                    <a:cubicBezTo>
                      <a:pt x="1004923" y="1015632"/>
                      <a:pt x="1077093" y="969410"/>
                      <a:pt x="992311" y="1020277"/>
                    </a:cubicBezTo>
                    <a:cubicBezTo>
                      <a:pt x="989103" y="1029902"/>
                      <a:pt x="972540" y="1049153"/>
                      <a:pt x="982686" y="1049153"/>
                    </a:cubicBezTo>
                    <a:cubicBezTo>
                      <a:pt x="1007121" y="1049153"/>
                      <a:pt x="1028848" y="1032400"/>
                      <a:pt x="1050063" y="1020277"/>
                    </a:cubicBezTo>
                    <a:cubicBezTo>
                      <a:pt x="1074026" y="1006584"/>
                      <a:pt x="1094224" y="987076"/>
                      <a:pt x="1117440" y="972151"/>
                    </a:cubicBezTo>
                    <a:cubicBezTo>
                      <a:pt x="1139199" y="958163"/>
                      <a:pt x="1162358" y="946484"/>
                      <a:pt x="1184817" y="933650"/>
                    </a:cubicBezTo>
                    <a:cubicBezTo>
                      <a:pt x="1194442" y="936858"/>
                      <a:pt x="1212257" y="933231"/>
                      <a:pt x="1213692" y="943275"/>
                    </a:cubicBezTo>
                    <a:cubicBezTo>
                      <a:pt x="1221281" y="996396"/>
                      <a:pt x="1140247" y="1056563"/>
                      <a:pt x="1117440" y="1078029"/>
                    </a:cubicBezTo>
                    <a:cubicBezTo>
                      <a:pt x="1089306" y="1104508"/>
                      <a:pt x="1061915" y="1132113"/>
                      <a:pt x="1030812" y="1155031"/>
                    </a:cubicBezTo>
                    <a:cubicBezTo>
                      <a:pt x="874251" y="1270392"/>
                      <a:pt x="982251" y="1148975"/>
                      <a:pt x="790181" y="1309035"/>
                    </a:cubicBezTo>
                    <a:cubicBezTo>
                      <a:pt x="770930" y="1325077"/>
                      <a:pt x="751055" y="1340398"/>
                      <a:pt x="732429" y="1357162"/>
                    </a:cubicBezTo>
                    <a:cubicBezTo>
                      <a:pt x="718939" y="1369303"/>
                      <a:pt x="681094" y="1382830"/>
                      <a:pt x="693928" y="1395663"/>
                    </a:cubicBezTo>
                    <a:cubicBezTo>
                      <a:pt x="708277" y="1410011"/>
                      <a:pt x="732429" y="1382829"/>
                      <a:pt x="751680" y="1376412"/>
                    </a:cubicBezTo>
                    <a:cubicBezTo>
                      <a:pt x="939552" y="1219851"/>
                      <a:pt x="645293" y="1461593"/>
                      <a:pt x="896059" y="1270534"/>
                    </a:cubicBezTo>
                    <a:cubicBezTo>
                      <a:pt x="935924" y="1240161"/>
                      <a:pt x="970154" y="1202515"/>
                      <a:pt x="1011562" y="1174282"/>
                    </a:cubicBezTo>
                    <a:cubicBezTo>
                      <a:pt x="1041200" y="1154074"/>
                      <a:pt x="1074755" y="1140075"/>
                      <a:pt x="1107815" y="1126155"/>
                    </a:cubicBezTo>
                    <a:cubicBezTo>
                      <a:pt x="1135867" y="1114344"/>
                      <a:pt x="1194442" y="1097280"/>
                      <a:pt x="1194442" y="1097280"/>
                    </a:cubicBezTo>
                    <a:cubicBezTo>
                      <a:pt x="1188025" y="1119739"/>
                      <a:pt x="1167805" y="1142497"/>
                      <a:pt x="1175191" y="1164656"/>
                    </a:cubicBezTo>
                    <a:cubicBezTo>
                      <a:pt x="1179374" y="1177206"/>
                      <a:pt x="1202290" y="1161738"/>
                      <a:pt x="1213692" y="1155031"/>
                    </a:cubicBezTo>
                    <a:cubicBezTo>
                      <a:pt x="1257418" y="1129310"/>
                      <a:pt x="1296907" y="1096982"/>
                      <a:pt x="1338821" y="1068404"/>
                    </a:cubicBezTo>
                    <a:cubicBezTo>
                      <a:pt x="1367495" y="1048854"/>
                      <a:pt x="1394981" y="1027270"/>
                      <a:pt x="1425448" y="1010652"/>
                    </a:cubicBezTo>
                    <a:cubicBezTo>
                      <a:pt x="1460741" y="991402"/>
                      <a:pt x="1497235" y="974208"/>
                      <a:pt x="1531326" y="952901"/>
                    </a:cubicBezTo>
                    <a:cubicBezTo>
                      <a:pt x="1699089" y="848049"/>
                      <a:pt x="1605989" y="880356"/>
                      <a:pt x="1781583" y="808522"/>
                    </a:cubicBezTo>
                    <a:cubicBezTo>
                      <a:pt x="1809754" y="796997"/>
                      <a:pt x="1839118" y="788597"/>
                      <a:pt x="1868210" y="779646"/>
                    </a:cubicBezTo>
                    <a:cubicBezTo>
                      <a:pt x="1880854" y="775756"/>
                      <a:pt x="1893528" y="771120"/>
                      <a:pt x="1906711" y="770021"/>
                    </a:cubicBezTo>
                    <a:cubicBezTo>
                      <a:pt x="1932290" y="767889"/>
                      <a:pt x="1958046" y="770021"/>
                      <a:pt x="1983714" y="770021"/>
                    </a:cubicBezTo>
                  </a:path>
                </a:pathLst>
              </a:cu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3177801" y="2590800"/>
              <a:ext cx="1219200" cy="4885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2" descr="C:\Users\cgs567\Downloads\IMG_01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835083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8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764" y="0"/>
            <a:ext cx="8229600" cy="1143000"/>
          </a:xfrm>
        </p:spPr>
        <p:txBody>
          <a:bodyPr/>
          <a:lstStyle/>
          <a:p>
            <a:r>
              <a:rPr lang="en-US" dirty="0" smtClean="0"/>
              <a:t>Long Term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419600"/>
            <a:ext cx="3733800" cy="2438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4" name="Picture 6" descr="Technology-savvy criminals could be listening in to the conversations of people visiting voice-controlled websites using Google's Chrome browser, one computer expert claim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7" r="13593" b="4820"/>
          <a:stretch/>
        </p:blipFill>
        <p:spPr bwMode="auto">
          <a:xfrm>
            <a:off x="80211" y="1314986"/>
            <a:ext cx="2895600" cy="2236717"/>
          </a:xfrm>
          <a:prstGeom prst="rect">
            <a:avLst/>
          </a:prstGeom>
          <a:noFill/>
          <a:scene3d>
            <a:camera prst="orthographicFront">
              <a:rot lat="0" lon="10799978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i.ytimg.com/vi/JnQh-o9aSD0/maxresdefaul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6" b="20505"/>
          <a:stretch/>
        </p:blipFill>
        <p:spPr bwMode="auto">
          <a:xfrm>
            <a:off x="4681218" y="1184636"/>
            <a:ext cx="4441927" cy="2167362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Notched Right Arrow 4"/>
          <p:cNvSpPr/>
          <p:nvPr/>
        </p:nvSpPr>
        <p:spPr>
          <a:xfrm rot="20845660">
            <a:off x="3232011" y="2159188"/>
            <a:ext cx="1406393" cy="54830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Notched Right Arrow 9"/>
          <p:cNvSpPr/>
          <p:nvPr/>
        </p:nvSpPr>
        <p:spPr>
          <a:xfrm rot="6980434">
            <a:off x="6349972" y="3860048"/>
            <a:ext cx="1397865" cy="58959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 descr="http://g03.s.alicdn.com/kf/HTB1MzqRHFXXXXbgXXXXq6xXFXXXO/new-flux-bluetooth-wifi-controlled-led-colo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519" y="42672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69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Project requirements might change in future</a:t>
            </a:r>
          </a:p>
          <a:p>
            <a:pPr marL="742950" lvl="2" indent="-342900"/>
            <a:r>
              <a:rPr lang="en-US" dirty="0" smtClean="0"/>
              <a:t>Include audio</a:t>
            </a:r>
          </a:p>
          <a:p>
            <a:pPr marL="742950" lvl="2" indent="-342900"/>
            <a:r>
              <a:rPr lang="en-US" dirty="0" smtClean="0"/>
              <a:t>Add more color options</a:t>
            </a:r>
          </a:p>
          <a:p>
            <a:pPr marL="742950" lvl="2" indent="-342900"/>
            <a:r>
              <a:rPr lang="en-US" dirty="0" smtClean="0"/>
              <a:t>Add functionality for other devices</a:t>
            </a:r>
          </a:p>
          <a:p>
            <a:pPr marL="742950" lvl="2" indent="-342900"/>
            <a:endParaRPr lang="en-US" dirty="0" smtClean="0"/>
          </a:p>
          <a:p>
            <a:r>
              <a:rPr lang="en-US" dirty="0" smtClean="0"/>
              <a:t>Data may change</a:t>
            </a:r>
          </a:p>
          <a:p>
            <a:pPr lvl="1"/>
            <a:r>
              <a:rPr lang="en-US" dirty="0" smtClean="0"/>
              <a:t>New camera</a:t>
            </a:r>
          </a:p>
          <a:p>
            <a:pPr lvl="1"/>
            <a:r>
              <a:rPr lang="en-US" dirty="0" smtClean="0"/>
              <a:t>New desk location </a:t>
            </a:r>
            <a:r>
              <a:rPr lang="en-US" dirty="0" smtClean="0">
                <a:sym typeface="Wingdings" panose="05000000000000000000" pitchFamily="2" charset="2"/>
              </a:rPr>
              <a:t> new lighting conditions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749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86036" cy="533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419600"/>
            <a:ext cx="3733800" cy="2438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6" name="Picture 8" descr="https://i.ytimg.com/vi/JnQh-o9aSD0/maxresdefaul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6" b="20505"/>
          <a:stretch/>
        </p:blipFill>
        <p:spPr bwMode="auto">
          <a:xfrm>
            <a:off x="-11660" y="1002340"/>
            <a:ext cx="2888210" cy="1409252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g03.s.alicdn.com/kf/HTB1MzqRHFXXXXbgXXXXq6xXFXXXO/new-flux-bluetooth-wifi-controlled-led-colo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56" y="361459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824400" y="1152758"/>
            <a:ext cx="1945054" cy="1590442"/>
            <a:chOff x="3901519" y="705343"/>
            <a:chExt cx="2270681" cy="1856704"/>
          </a:xfrm>
        </p:grpSpPr>
        <p:pic>
          <p:nvPicPr>
            <p:cNvPr id="6146" name="Picture 2" descr="C:\Users\cgs567\Documents\Classes\EE371R\ClassProject\151027 face_detection_mild conditions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1519" y="705343"/>
              <a:ext cx="1661081" cy="1247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cgs567\Documents\Classes\EE371R\ClassProject\151027 face_detection_mild conditions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919" y="857743"/>
              <a:ext cx="1661081" cy="1247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C:\Users\cgs567\Documents\Classes\EE371R\ClassProject\151027 face_detection_mild conditions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319" y="1010143"/>
              <a:ext cx="1661081" cy="1247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:\Users\cgs567\Documents\Classes\EE371R\ClassProject\151027 face_detection_mild conditions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19" y="1162543"/>
              <a:ext cx="1661081" cy="1247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cgs567\Documents\Classes\EE371R\ClassProject\151027 face_detection_mild conditions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1119" y="1314943"/>
              <a:ext cx="1661081" cy="1247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7049758" y="1238612"/>
            <a:ext cx="1637042" cy="1667358"/>
            <a:chOff x="6267450" y="705343"/>
            <a:chExt cx="1028700" cy="1047750"/>
          </a:xfrm>
        </p:grpSpPr>
        <p:pic>
          <p:nvPicPr>
            <p:cNvPr id="6147" name="Picture 3" descr="C:\Users\cgs567\Documents\Classes\EE371R\ClassProject\151027 face_detection_mild conditions - crop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7450" y="705343"/>
              <a:ext cx="7429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1" name="Picture 7" descr="C:\Users\cgs567\Documents\Classes\EE371R\ClassProject\151027 face_detection_mild conditions - crop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857743"/>
              <a:ext cx="7429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C:\Users\cgs567\Documents\Classes\EE371R\ClassProject\151027 face_detection_mild conditions - crop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800" y="1010143"/>
              <a:ext cx="7429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3" name="Picture 9" descr="C:\Users\cgs567\Documents\Classes\EE371R\ClassProject\151027 face_detection_mild conditions - crop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1162543"/>
              <a:ext cx="7429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 descr="C:\Users\cgs567\Documents\Classes\EE371R\ClassProject\151027 face_detection_mild conditions - crop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1314943"/>
              <a:ext cx="7429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7084199" y="4408805"/>
            <a:ext cx="1360076" cy="2248536"/>
            <a:chOff x="6194393" y="2626849"/>
            <a:chExt cx="1084384" cy="1792751"/>
          </a:xfrm>
        </p:grpSpPr>
        <p:pic>
          <p:nvPicPr>
            <p:cNvPr id="6155" name="Picture 11" descr="C:\Users\cgs567\Pictures\Picture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4393" y="2626849"/>
              <a:ext cx="474784" cy="118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1" descr="C:\Users\cgs567\Pictures\Picture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793" y="2779249"/>
              <a:ext cx="474784" cy="118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1" descr="C:\Users\cgs567\Pictures\Picture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9193" y="2931649"/>
              <a:ext cx="474784" cy="118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1" descr="C:\Users\cgs567\Pictures\Picture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1593" y="3084049"/>
              <a:ext cx="474784" cy="118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1" descr="C:\Users\cgs567\Pictures\Picture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3993" y="3236449"/>
              <a:ext cx="474784" cy="118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ight Arrow 3"/>
          <p:cNvSpPr/>
          <p:nvPr/>
        </p:nvSpPr>
        <p:spPr>
          <a:xfrm>
            <a:off x="3087952" y="1451594"/>
            <a:ext cx="574044" cy="609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6130480" y="1848824"/>
            <a:ext cx="422720" cy="273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/>
          <p:cNvSpPr/>
          <p:nvPr/>
        </p:nvSpPr>
        <p:spPr>
          <a:xfrm>
            <a:off x="7222046" y="3325061"/>
            <a:ext cx="1029956" cy="579062"/>
          </a:xfrm>
          <a:prstGeom prst="downArrow">
            <a:avLst>
              <a:gd name="adj1" fmla="val 61701"/>
              <a:gd name="adj2" fmla="val 2834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" name="Left Arrow 16"/>
          <p:cNvSpPr/>
          <p:nvPr/>
        </p:nvSpPr>
        <p:spPr>
          <a:xfrm>
            <a:off x="4183654" y="4725478"/>
            <a:ext cx="1226546" cy="74977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49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86036" cy="533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2056" name="Picture 8" descr="https://i.ytimg.com/vi/JnQh-o9aSD0/maxresdefaul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6" b="20505"/>
          <a:stretch/>
        </p:blipFill>
        <p:spPr bwMode="auto">
          <a:xfrm>
            <a:off x="1" y="1184637"/>
            <a:ext cx="2140988" cy="104465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g03.s.alicdn.com/kf/HTB1MzqRHFXXXXbgXXXXq6xXFXXXO/new-flux-bluetooth-wifi-controlled-led-colo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75" y="3829710"/>
            <a:ext cx="2008162" cy="200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376977" y="1604592"/>
            <a:ext cx="839900" cy="686774"/>
            <a:chOff x="3901519" y="705343"/>
            <a:chExt cx="2270681" cy="1856704"/>
          </a:xfrm>
        </p:grpSpPr>
        <p:pic>
          <p:nvPicPr>
            <p:cNvPr id="6146" name="Picture 2" descr="C:\Users\cgs567\Documents\Classes\EE371R\ClassProject\151027 face_detection_mild conditions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1519" y="705343"/>
              <a:ext cx="1661081" cy="1247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cgs567\Documents\Classes\EE371R\ClassProject\151027 face_detection_mild conditions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919" y="857743"/>
              <a:ext cx="1661081" cy="1247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C:\Users\cgs567\Documents\Classes\EE371R\ClassProject\151027 face_detection_mild conditions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319" y="1010143"/>
              <a:ext cx="1661081" cy="1247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:\Users\cgs567\Documents\Classes\EE371R\ClassProject\151027 face_detection_mild conditions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19" y="1162543"/>
              <a:ext cx="1661081" cy="1247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cgs567\Documents\Classes\EE371R\ClassProject\151027 face_detection_mild conditions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1119" y="1314943"/>
              <a:ext cx="1661081" cy="1247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7353929" y="1548416"/>
            <a:ext cx="1028700" cy="1047750"/>
            <a:chOff x="6267450" y="705343"/>
            <a:chExt cx="1028700" cy="1047750"/>
          </a:xfrm>
        </p:grpSpPr>
        <p:pic>
          <p:nvPicPr>
            <p:cNvPr id="6147" name="Picture 3" descr="C:\Users\cgs567\Documents\Classes\EE371R\ClassProject\151027 face_detection_mild conditions - crop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7450" y="705343"/>
              <a:ext cx="7429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1" name="Picture 7" descr="C:\Users\cgs567\Documents\Classes\EE371R\ClassProject\151027 face_detection_mild conditions - crop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857743"/>
              <a:ext cx="7429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C:\Users\cgs567\Documents\Classes\EE371R\ClassProject\151027 face_detection_mild conditions - crop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800" y="1010143"/>
              <a:ext cx="7429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3" name="Picture 9" descr="C:\Users\cgs567\Documents\Classes\EE371R\ClassProject\151027 face_detection_mild conditions - crop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1162543"/>
              <a:ext cx="7429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 descr="C:\Users\cgs567\Documents\Classes\EE371R\ClassProject\151027 face_detection_mild conditions - crop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1314943"/>
              <a:ext cx="7429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7222045" y="4636697"/>
            <a:ext cx="1084384" cy="1792751"/>
            <a:chOff x="6194393" y="2626849"/>
            <a:chExt cx="1084384" cy="1792751"/>
          </a:xfrm>
        </p:grpSpPr>
        <p:pic>
          <p:nvPicPr>
            <p:cNvPr id="6155" name="Picture 11" descr="C:\Users\cgs567\Pictures\Picture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4393" y="2626849"/>
              <a:ext cx="474784" cy="118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1" descr="C:\Users\cgs567\Pictures\Picture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793" y="2779249"/>
              <a:ext cx="474784" cy="118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1" descr="C:\Users\cgs567\Pictures\Picture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9193" y="2931649"/>
              <a:ext cx="474784" cy="118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1" descr="C:\Users\cgs567\Pictures\Picture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1593" y="3084049"/>
              <a:ext cx="474784" cy="118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1" descr="C:\Users\cgs567\Pictures\Picture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3993" y="3236449"/>
              <a:ext cx="474784" cy="118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ight Arrow 3"/>
          <p:cNvSpPr/>
          <p:nvPr/>
        </p:nvSpPr>
        <p:spPr>
          <a:xfrm>
            <a:off x="2372971" y="692915"/>
            <a:ext cx="2004006" cy="2126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Viola Jones</a:t>
            </a:r>
          </a:p>
          <a:p>
            <a:pPr algn="ctr"/>
            <a:r>
              <a:rPr lang="en-US" dirty="0" smtClean="0"/>
              <a:t>Boosted </a:t>
            </a:r>
            <a:r>
              <a:rPr lang="en-US" dirty="0" err="1" smtClean="0"/>
              <a:t>Haar</a:t>
            </a:r>
            <a:r>
              <a:rPr lang="en-US" dirty="0" smtClean="0"/>
              <a:t> Cascade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808440" y="1593986"/>
            <a:ext cx="1066800" cy="7831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Crop</a:t>
            </a:r>
            <a:endParaRPr lang="en-US" dirty="0"/>
          </a:p>
        </p:txBody>
      </p:sp>
      <p:sp>
        <p:nvSpPr>
          <p:cNvPr id="16" name="Down Arrow 15"/>
          <p:cNvSpPr/>
          <p:nvPr/>
        </p:nvSpPr>
        <p:spPr>
          <a:xfrm>
            <a:off x="6271817" y="2790824"/>
            <a:ext cx="2930413" cy="1647535"/>
          </a:xfrm>
          <a:prstGeom prst="downArrow">
            <a:avLst>
              <a:gd name="adj1" fmla="val 61701"/>
              <a:gd name="adj2" fmla="val 2834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(Unsupervised) Variational Convolution Neural Net </a:t>
            </a:r>
            <a:r>
              <a:rPr lang="en-US" dirty="0" err="1" smtClean="0"/>
              <a:t>Autoencoder</a:t>
            </a:r>
            <a:endParaRPr lang="en-US" dirty="0" smtClean="0"/>
          </a:p>
        </p:txBody>
      </p:sp>
      <p:sp>
        <p:nvSpPr>
          <p:cNvPr id="17" name="Left Arrow 16"/>
          <p:cNvSpPr/>
          <p:nvPr/>
        </p:nvSpPr>
        <p:spPr>
          <a:xfrm>
            <a:off x="3339449" y="4209427"/>
            <a:ext cx="2914956" cy="1781871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(Supervised) Recurrent Neural 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0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9050" y="5905500"/>
            <a:ext cx="3810000" cy="1905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170" name="Picture 2" descr="https://www.otexts.org/sites/default/files/fpp/images/nne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7239000" cy="372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Variational Convolution </a:t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/>
              <a:t>Neural Net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Autoencoder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26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553</Words>
  <Application>Microsoft Office PowerPoint</Application>
  <PresentationFormat>On-screen Show (4:3)</PresentationFormat>
  <Paragraphs>161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Reliable Real-time Lip Reading</vt:lpstr>
      <vt:lpstr>wasn’t quite sure what to do with this birthday present</vt:lpstr>
      <vt:lpstr>Apps take too long to open</vt:lpstr>
      <vt:lpstr>I am not a computer person</vt:lpstr>
      <vt:lpstr>Long Term Plan</vt:lpstr>
      <vt:lpstr>Why Machine Learning?</vt:lpstr>
      <vt:lpstr>Implementation</vt:lpstr>
      <vt:lpstr>Implementation</vt:lpstr>
      <vt:lpstr>Variational Convolution  Neural Net Autoencoder</vt:lpstr>
      <vt:lpstr>Neural Net</vt:lpstr>
      <vt:lpstr>Neural Net can Implement Logic</vt:lpstr>
      <vt:lpstr>Neural Net can Implement Logic</vt:lpstr>
      <vt:lpstr>Neural Net can Implement Logic</vt:lpstr>
      <vt:lpstr>Neural Net can Implement Logic</vt:lpstr>
      <vt:lpstr>Variational Convolution  Neural Net Autoencoder</vt:lpstr>
      <vt:lpstr>Variational Convolution  Neural Net Autoencoder</vt:lpstr>
      <vt:lpstr>Variational Convolution  Neural Net Autoencoder</vt:lpstr>
      <vt:lpstr>Variational Convolution  Neural Net Autoencoder</vt:lpstr>
      <vt:lpstr>Step 1: Detect and Crop</vt:lpstr>
      <vt:lpstr>Step 1: Detect and Crop</vt:lpstr>
      <vt:lpstr>Step 2: Encode</vt:lpstr>
      <vt:lpstr>Training  (Variational Autoencoder)</vt:lpstr>
      <vt:lpstr>Training</vt:lpstr>
      <vt:lpstr>PowerPoint Presentation</vt:lpstr>
      <vt:lpstr>“Variational” Convolution  Neural Net Autoencoder:</vt:lpstr>
      <vt:lpstr>Just for fun: Image Inpainting and Artifact correction</vt:lpstr>
      <vt:lpstr>Step 3: Predict Color with vector sequence</vt:lpstr>
      <vt:lpstr>Recurrent Network</vt:lpstr>
      <vt:lpstr>Recurrent Network</vt:lpstr>
      <vt:lpstr>Recurrent Network</vt:lpstr>
      <vt:lpstr>Recurrent Network: training</vt:lpstr>
      <vt:lpstr>A Surprise! A Perfect Classifier</vt:lpstr>
    </vt:vector>
  </TitlesOfParts>
  <Company>The University of Texas at Austin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Snyder, Christopher</dc:creator>
  <cp:lastModifiedBy>Snyder, Christopher</cp:lastModifiedBy>
  <cp:revision>122</cp:revision>
  <dcterms:created xsi:type="dcterms:W3CDTF">2015-12-03T06:07:14Z</dcterms:created>
  <dcterms:modified xsi:type="dcterms:W3CDTF">2015-12-03T19:21:48Z</dcterms:modified>
</cp:coreProperties>
</file>